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88" r:id="rId8"/>
    <p:sldId id="263" r:id="rId9"/>
    <p:sldId id="264" r:id="rId10"/>
    <p:sldId id="286" r:id="rId11"/>
    <p:sldId id="287" r:id="rId12"/>
    <p:sldId id="265" r:id="rId13"/>
    <p:sldId id="266" r:id="rId14"/>
    <p:sldId id="267" r:id="rId15"/>
    <p:sldId id="268" r:id="rId16"/>
    <p:sldId id="269" r:id="rId17"/>
    <p:sldId id="284" r:id="rId18"/>
    <p:sldId id="285" r:id="rId19"/>
    <p:sldId id="277" r:id="rId20"/>
    <p:sldId id="278" r:id="rId21"/>
    <p:sldId id="279" r:id="rId22"/>
    <p:sldId id="289" r:id="rId23"/>
    <p:sldId id="282" r:id="rId24"/>
    <p:sldId id="28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217AA-AA2C-487A-B2D0-47FF3A727A96}" type="doc">
      <dgm:prSet loTypeId="urn:microsoft.com/office/officeart/2005/8/layout/process4" loCatId="process" qsTypeId="urn:microsoft.com/office/officeart/2005/8/quickstyle/simple2" qsCatId="simple" csTypeId="urn:microsoft.com/office/officeart/2005/8/colors/colorful3" csCatId="colorful" phldr="1"/>
      <dgm:spPr/>
      <dgm:t>
        <a:bodyPr/>
        <a:lstStyle/>
        <a:p>
          <a:endParaRPr lang="pl-PL"/>
        </a:p>
      </dgm:t>
    </dgm:pt>
    <dgm:pt modelId="{A1371E48-7C91-4154-A121-2C795978B3E3}">
      <dgm:prSet phldrT="[Tekst]" custT="1"/>
      <dgm:spPr/>
      <dgm:t>
        <a:bodyPr/>
        <a:lstStyle/>
        <a:p>
          <a:r>
            <a:rPr lang="pl-PL" sz="1800" dirty="0" smtClean="0"/>
            <a:t>Pełna </a:t>
          </a:r>
          <a:r>
            <a:rPr lang="pl-PL" sz="1800" dirty="0"/>
            <a:t>diagnoza problemów w skali </a:t>
          </a:r>
          <a:r>
            <a:rPr lang="pl-PL" sz="1800" dirty="0" smtClean="0"/>
            <a:t>miasta i </a:t>
          </a:r>
          <a:r>
            <a:rPr lang="pl-PL" sz="1800" dirty="0"/>
            <a:t>uszczegółowiona dla obszaru rewitalizacji</a:t>
          </a:r>
        </a:p>
      </dgm:t>
    </dgm:pt>
    <dgm:pt modelId="{9320A4A1-52F0-4208-B726-56E8E09160F8}" type="parTrans" cxnId="{43DA77EB-4252-4BDD-B4DB-F336BB99C5CC}">
      <dgm:prSet/>
      <dgm:spPr/>
      <dgm:t>
        <a:bodyPr/>
        <a:lstStyle/>
        <a:p>
          <a:endParaRPr lang="pl-PL" sz="1800"/>
        </a:p>
      </dgm:t>
    </dgm:pt>
    <dgm:pt modelId="{FF8D67E0-0F16-429F-BD44-99680C1D302E}" type="sibTrans" cxnId="{43DA77EB-4252-4BDD-B4DB-F336BB99C5CC}">
      <dgm:prSet/>
      <dgm:spPr/>
      <dgm:t>
        <a:bodyPr/>
        <a:lstStyle/>
        <a:p>
          <a:endParaRPr lang="pl-PL" sz="1800"/>
        </a:p>
      </dgm:t>
    </dgm:pt>
    <dgm:pt modelId="{7BCD4651-082E-4116-8503-1AFF7F7621AF}">
      <dgm:prSet phldrT="[Tekst]" custT="1"/>
      <dgm:spPr/>
      <dgm:t>
        <a:bodyPr/>
        <a:lstStyle/>
        <a:p>
          <a:r>
            <a:rPr lang="pl-PL" sz="1800" b="1"/>
            <a:t>Powiązania</a:t>
          </a:r>
        </a:p>
      </dgm:t>
    </dgm:pt>
    <dgm:pt modelId="{4B63C06A-6F7C-4E35-8881-0A2A01720CC6}" type="parTrans" cxnId="{42B1A45B-0B35-4B27-AAF6-3E406EBCCD8B}">
      <dgm:prSet/>
      <dgm:spPr/>
      <dgm:t>
        <a:bodyPr/>
        <a:lstStyle/>
        <a:p>
          <a:endParaRPr lang="pl-PL" sz="1800"/>
        </a:p>
      </dgm:t>
    </dgm:pt>
    <dgm:pt modelId="{DEBB77BA-F261-4D8D-A90F-CF59B2611356}" type="sibTrans" cxnId="{42B1A45B-0B35-4B27-AAF6-3E406EBCCD8B}">
      <dgm:prSet/>
      <dgm:spPr/>
      <dgm:t>
        <a:bodyPr/>
        <a:lstStyle/>
        <a:p>
          <a:endParaRPr lang="pl-PL" sz="1800"/>
        </a:p>
      </dgm:t>
    </dgm:pt>
    <dgm:pt modelId="{CCA9AE38-2D2F-4A74-865B-886AD3BCD9DD}">
      <dgm:prSet phldrT="[Tekst]" custT="1"/>
      <dgm:spPr/>
      <dgm:t>
        <a:bodyPr/>
        <a:lstStyle/>
        <a:p>
          <a:r>
            <a:rPr lang="pl-PL" sz="1800" dirty="0" smtClean="0"/>
            <a:t>Opis </a:t>
          </a:r>
          <a:r>
            <a:rPr lang="pl-PL" sz="1800" dirty="0"/>
            <a:t>powiązań </a:t>
          </a:r>
          <a:r>
            <a:rPr lang="pl-PL" sz="1800" dirty="0" smtClean="0"/>
            <a:t>programu rewitalizacji </a:t>
          </a:r>
          <a:r>
            <a:rPr lang="pl-PL" sz="1800" dirty="0"/>
            <a:t>z dokumentami strategicznymi gminy i regionu</a:t>
          </a:r>
        </a:p>
      </dgm:t>
    </dgm:pt>
    <dgm:pt modelId="{81FD8BC2-D157-47EB-95FA-89287A872384}" type="parTrans" cxnId="{383672E5-0C3B-40C8-A9CF-C3E46B2C946E}">
      <dgm:prSet/>
      <dgm:spPr/>
      <dgm:t>
        <a:bodyPr/>
        <a:lstStyle/>
        <a:p>
          <a:endParaRPr lang="pl-PL" sz="1800"/>
        </a:p>
      </dgm:t>
    </dgm:pt>
    <dgm:pt modelId="{2AC5803F-85CF-41A7-AF7B-290A22AAD210}" type="sibTrans" cxnId="{383672E5-0C3B-40C8-A9CF-C3E46B2C946E}">
      <dgm:prSet/>
      <dgm:spPr/>
      <dgm:t>
        <a:bodyPr/>
        <a:lstStyle/>
        <a:p>
          <a:endParaRPr lang="pl-PL" sz="1800"/>
        </a:p>
      </dgm:t>
    </dgm:pt>
    <dgm:pt modelId="{AF81598F-3E5A-4A76-AA92-2C0BD80137CC}">
      <dgm:prSet phldrT="[Tekst]" custT="1"/>
      <dgm:spPr/>
      <dgm:t>
        <a:bodyPr/>
        <a:lstStyle/>
        <a:p>
          <a:r>
            <a:rPr lang="pl-PL" sz="1800" b="1"/>
            <a:t>Wizja</a:t>
          </a:r>
        </a:p>
      </dgm:t>
    </dgm:pt>
    <dgm:pt modelId="{CF98C99F-C84E-4CE3-A485-327D4840E961}" type="parTrans" cxnId="{0E2C0A69-4AA8-4866-B630-C2508B94F0E5}">
      <dgm:prSet/>
      <dgm:spPr/>
      <dgm:t>
        <a:bodyPr/>
        <a:lstStyle/>
        <a:p>
          <a:endParaRPr lang="pl-PL" sz="1800"/>
        </a:p>
      </dgm:t>
    </dgm:pt>
    <dgm:pt modelId="{6A770C39-D45A-4B77-A617-6DF5A693F896}" type="sibTrans" cxnId="{0E2C0A69-4AA8-4866-B630-C2508B94F0E5}">
      <dgm:prSet/>
      <dgm:spPr/>
      <dgm:t>
        <a:bodyPr/>
        <a:lstStyle/>
        <a:p>
          <a:endParaRPr lang="pl-PL" sz="1800"/>
        </a:p>
      </dgm:t>
    </dgm:pt>
    <dgm:pt modelId="{27280F92-2A2A-43E0-ABDF-4D3C6109D26E}">
      <dgm:prSet phldrT="[Tekst]" custT="1"/>
      <dgm:spPr/>
      <dgm:t>
        <a:bodyPr/>
        <a:lstStyle/>
        <a:p>
          <a:r>
            <a:rPr lang="pl-PL" sz="1800" dirty="0" smtClean="0"/>
            <a:t>Wizja </a:t>
          </a:r>
          <a:r>
            <a:rPr lang="pl-PL" sz="1800" dirty="0"/>
            <a:t>stanu obszaru po przeprowadzeniu rewitalizacji</a:t>
          </a:r>
        </a:p>
      </dgm:t>
    </dgm:pt>
    <dgm:pt modelId="{96B50D7D-8D13-43F8-BCEC-16A088FBBBD3}" type="parTrans" cxnId="{49F547D7-9184-4640-8885-EF399E14C7CE}">
      <dgm:prSet/>
      <dgm:spPr/>
      <dgm:t>
        <a:bodyPr/>
        <a:lstStyle/>
        <a:p>
          <a:endParaRPr lang="pl-PL" sz="1800"/>
        </a:p>
      </dgm:t>
    </dgm:pt>
    <dgm:pt modelId="{FD28A690-9739-46E9-AAEA-E384A0C2E0B6}" type="sibTrans" cxnId="{49F547D7-9184-4640-8885-EF399E14C7CE}">
      <dgm:prSet/>
      <dgm:spPr/>
      <dgm:t>
        <a:bodyPr/>
        <a:lstStyle/>
        <a:p>
          <a:endParaRPr lang="pl-PL" sz="1800"/>
        </a:p>
      </dgm:t>
    </dgm:pt>
    <dgm:pt modelId="{ABBB9F0E-91EA-49F1-9FDF-F5C83202B84B}">
      <dgm:prSet phldrT="[Tekst]" custT="1"/>
      <dgm:spPr/>
      <dgm:t>
        <a:bodyPr/>
        <a:lstStyle/>
        <a:p>
          <a:r>
            <a:rPr lang="pl-PL" sz="1800"/>
            <a:t>Cele</a:t>
          </a:r>
        </a:p>
      </dgm:t>
    </dgm:pt>
    <dgm:pt modelId="{2A6C760C-404A-42D7-A282-150D70B0D15E}" type="parTrans" cxnId="{08181DA3-C283-4CDF-9BF7-B09AD60612D0}">
      <dgm:prSet/>
      <dgm:spPr/>
      <dgm:t>
        <a:bodyPr/>
        <a:lstStyle/>
        <a:p>
          <a:endParaRPr lang="pl-PL" sz="1800"/>
        </a:p>
      </dgm:t>
    </dgm:pt>
    <dgm:pt modelId="{FAACD907-9C7B-4642-8050-1A68A30313F8}" type="sibTrans" cxnId="{08181DA3-C283-4CDF-9BF7-B09AD60612D0}">
      <dgm:prSet/>
      <dgm:spPr/>
      <dgm:t>
        <a:bodyPr/>
        <a:lstStyle/>
        <a:p>
          <a:endParaRPr lang="pl-PL" sz="1800"/>
        </a:p>
      </dgm:t>
    </dgm:pt>
    <dgm:pt modelId="{B9CCD1BC-EA0A-455A-BFD3-543F06F3136A}">
      <dgm:prSet phldrT="[Tekst]" custT="1"/>
      <dgm:spPr/>
      <dgm:t>
        <a:bodyPr/>
        <a:lstStyle/>
        <a:p>
          <a:r>
            <a:rPr lang="pl-PL" sz="1800" dirty="0" smtClean="0"/>
            <a:t>Cele </a:t>
          </a:r>
          <a:r>
            <a:rPr lang="pl-PL" sz="1800" dirty="0"/>
            <a:t>rewitalizacji oraz odpowiadające im kierunki działań służące eliminacji lub ograniczeniu negatywnych zjawisk</a:t>
          </a:r>
        </a:p>
      </dgm:t>
    </dgm:pt>
    <dgm:pt modelId="{B1A5AAEF-D71B-482A-9773-BEC754E7618F}" type="parTrans" cxnId="{2327A3DD-D730-4E5F-BB18-1B65B30B857E}">
      <dgm:prSet/>
      <dgm:spPr/>
      <dgm:t>
        <a:bodyPr/>
        <a:lstStyle/>
        <a:p>
          <a:endParaRPr lang="pl-PL" sz="1800"/>
        </a:p>
      </dgm:t>
    </dgm:pt>
    <dgm:pt modelId="{75C0223C-FA3D-46DF-B3E4-828075A19B7B}" type="sibTrans" cxnId="{2327A3DD-D730-4E5F-BB18-1B65B30B857E}">
      <dgm:prSet/>
      <dgm:spPr/>
      <dgm:t>
        <a:bodyPr/>
        <a:lstStyle/>
        <a:p>
          <a:endParaRPr lang="pl-PL" sz="1800"/>
        </a:p>
      </dgm:t>
    </dgm:pt>
    <dgm:pt modelId="{A4247045-20CE-478E-BBF0-89EFCB80A7FF}">
      <dgm:prSet phldrT="[Tekst]" custT="1"/>
      <dgm:spPr/>
      <dgm:t>
        <a:bodyPr/>
        <a:lstStyle/>
        <a:p>
          <a:r>
            <a:rPr lang="pl-PL" sz="1800" b="1"/>
            <a:t>Planowane</a:t>
          </a:r>
          <a:r>
            <a:rPr lang="pl-PL" sz="1800"/>
            <a:t> </a:t>
          </a:r>
          <a:r>
            <a:rPr lang="pl-PL" sz="1800" b="1"/>
            <a:t>przedsięwzięcia</a:t>
          </a:r>
        </a:p>
      </dgm:t>
    </dgm:pt>
    <dgm:pt modelId="{905F5217-53D4-45C3-BE7E-1AD51FD6D456}" type="parTrans" cxnId="{92B2A5F8-2CDB-4157-8DCC-E3DB7EE6F789}">
      <dgm:prSet/>
      <dgm:spPr/>
      <dgm:t>
        <a:bodyPr/>
        <a:lstStyle/>
        <a:p>
          <a:endParaRPr lang="pl-PL" sz="1800"/>
        </a:p>
      </dgm:t>
    </dgm:pt>
    <dgm:pt modelId="{AD2AE373-8A15-4528-BFAC-D8A3FECB0F4F}" type="sibTrans" cxnId="{92B2A5F8-2CDB-4157-8DCC-E3DB7EE6F789}">
      <dgm:prSet/>
      <dgm:spPr/>
      <dgm:t>
        <a:bodyPr/>
        <a:lstStyle/>
        <a:p>
          <a:endParaRPr lang="pl-PL" sz="1800"/>
        </a:p>
      </dgm:t>
    </dgm:pt>
    <dgm:pt modelId="{569EA871-27E5-41F1-A717-68E44AF722B4}">
      <dgm:prSet phldrT="[Tekst]" custT="1"/>
      <dgm:spPr/>
      <dgm:t>
        <a:bodyPr/>
        <a:lstStyle/>
        <a:p>
          <a:r>
            <a:rPr lang="pl-PL" sz="1200" dirty="0" smtClean="0"/>
            <a:t>Opis </a:t>
          </a:r>
          <a:r>
            <a:rPr lang="pl-PL" sz="1200" dirty="0"/>
            <a:t>przedsięwzięć rewitalizacyjnych, w szczególności o charakterze społecznym oraz gospodarczym, środowiskowym, przestrzenno-funkcjonalnym lub </a:t>
          </a:r>
          <a:r>
            <a:rPr lang="pl-PL" sz="1200" dirty="0" smtClean="0"/>
            <a:t>technicznym</a:t>
          </a:r>
          <a:endParaRPr lang="pl-PL" sz="1200" dirty="0"/>
        </a:p>
      </dgm:t>
    </dgm:pt>
    <dgm:pt modelId="{42C4F5F8-38F7-49D6-BFA6-2D492FBBBE8A}" type="parTrans" cxnId="{39572010-0216-4F42-8288-56F81EBFAF7F}">
      <dgm:prSet/>
      <dgm:spPr/>
      <dgm:t>
        <a:bodyPr/>
        <a:lstStyle/>
        <a:p>
          <a:endParaRPr lang="pl-PL" sz="1800"/>
        </a:p>
      </dgm:t>
    </dgm:pt>
    <dgm:pt modelId="{0731A639-1421-41C3-803F-F2CF20B92D90}" type="sibTrans" cxnId="{39572010-0216-4F42-8288-56F81EBFAF7F}">
      <dgm:prSet/>
      <dgm:spPr/>
      <dgm:t>
        <a:bodyPr/>
        <a:lstStyle/>
        <a:p>
          <a:endParaRPr lang="pl-PL" sz="1800"/>
        </a:p>
      </dgm:t>
    </dgm:pt>
    <dgm:pt modelId="{0C477A5C-3A7D-4A7E-A9E6-6AC70DA0A9ED}">
      <dgm:prSet phldrT="[Tekst]" custT="1"/>
      <dgm:spPr/>
      <dgm:t>
        <a:bodyPr/>
        <a:lstStyle/>
        <a:p>
          <a:r>
            <a:rPr lang="pl-PL" sz="1800" b="1"/>
            <a:t>Mechanizmy</a:t>
          </a:r>
        </a:p>
      </dgm:t>
    </dgm:pt>
    <dgm:pt modelId="{611BBEEB-D645-4592-A860-103DE81497E9}" type="parTrans" cxnId="{A23F4EA2-8200-4993-BCBA-F8B059B696CD}">
      <dgm:prSet/>
      <dgm:spPr/>
      <dgm:t>
        <a:bodyPr/>
        <a:lstStyle/>
        <a:p>
          <a:endParaRPr lang="pl-PL" sz="1800"/>
        </a:p>
      </dgm:t>
    </dgm:pt>
    <dgm:pt modelId="{F4E89CFC-B0B4-4435-8EAC-F546EA621DA8}" type="sibTrans" cxnId="{A23F4EA2-8200-4993-BCBA-F8B059B696CD}">
      <dgm:prSet/>
      <dgm:spPr/>
      <dgm:t>
        <a:bodyPr/>
        <a:lstStyle/>
        <a:p>
          <a:endParaRPr lang="pl-PL" sz="1800"/>
        </a:p>
      </dgm:t>
    </dgm:pt>
    <dgm:pt modelId="{D2658B63-1F0D-4360-9909-D701B8A2471E}">
      <dgm:prSet phldrT="[Tekst]" custT="1"/>
      <dgm:spPr/>
      <dgm:t>
        <a:bodyPr/>
        <a:lstStyle/>
        <a:p>
          <a:r>
            <a:rPr lang="pl-PL" sz="1800" dirty="0" smtClean="0"/>
            <a:t>Mechanizmy </a:t>
          </a:r>
          <a:r>
            <a:rPr lang="pl-PL" sz="1800" dirty="0"/>
            <a:t>integrowania działań </a:t>
          </a:r>
        </a:p>
      </dgm:t>
    </dgm:pt>
    <dgm:pt modelId="{3E7F4D3F-205B-4D2A-9CDB-318BD274CF17}" type="parTrans" cxnId="{DDB65D37-626F-42C3-8018-4290D0B88CD5}">
      <dgm:prSet/>
      <dgm:spPr/>
      <dgm:t>
        <a:bodyPr/>
        <a:lstStyle/>
        <a:p>
          <a:endParaRPr lang="pl-PL" sz="1800"/>
        </a:p>
      </dgm:t>
    </dgm:pt>
    <dgm:pt modelId="{3D65E326-9545-43AD-9F38-DE4CD2F0439B}" type="sibTrans" cxnId="{DDB65D37-626F-42C3-8018-4290D0B88CD5}">
      <dgm:prSet/>
      <dgm:spPr/>
      <dgm:t>
        <a:bodyPr/>
        <a:lstStyle/>
        <a:p>
          <a:endParaRPr lang="pl-PL" sz="1800"/>
        </a:p>
      </dgm:t>
    </dgm:pt>
    <dgm:pt modelId="{D364D6A2-C2D9-4619-B844-C0DDCC16DB1D}">
      <dgm:prSet phldrT="[Tekst]" custT="1"/>
      <dgm:spPr/>
      <dgm:t>
        <a:bodyPr/>
        <a:lstStyle/>
        <a:p>
          <a:r>
            <a:rPr lang="pl-PL" sz="1800" b="1" dirty="0"/>
            <a:t>Zarządzanie</a:t>
          </a:r>
        </a:p>
      </dgm:t>
    </dgm:pt>
    <dgm:pt modelId="{D06B5065-DE83-4C38-9792-76B5F8424388}" type="parTrans" cxnId="{FA35CD65-970C-4D13-AE15-E71DFF4B5A93}">
      <dgm:prSet/>
      <dgm:spPr/>
      <dgm:t>
        <a:bodyPr/>
        <a:lstStyle/>
        <a:p>
          <a:endParaRPr lang="pl-PL" sz="1800"/>
        </a:p>
      </dgm:t>
    </dgm:pt>
    <dgm:pt modelId="{54BE72D0-1446-42AB-9A3B-317C3BD09E2C}" type="sibTrans" cxnId="{FA35CD65-970C-4D13-AE15-E71DFF4B5A93}">
      <dgm:prSet/>
      <dgm:spPr/>
      <dgm:t>
        <a:bodyPr/>
        <a:lstStyle/>
        <a:p>
          <a:endParaRPr lang="pl-PL" sz="1800"/>
        </a:p>
      </dgm:t>
    </dgm:pt>
    <dgm:pt modelId="{0CD0805F-71C5-424C-BFB1-D9C42D532C6A}">
      <dgm:prSet phldrT="[Tekst]" custT="1"/>
      <dgm:spPr/>
      <dgm:t>
        <a:bodyPr/>
        <a:lstStyle/>
        <a:p>
          <a:r>
            <a:rPr lang="pl-PL" sz="1800" dirty="0" smtClean="0"/>
            <a:t>Opis </a:t>
          </a:r>
          <a:r>
            <a:rPr lang="pl-PL" sz="1800" dirty="0"/>
            <a:t>struktury </a:t>
          </a:r>
          <a:r>
            <a:rPr lang="pl-PL" sz="1800" dirty="0" smtClean="0"/>
            <a:t>zrządzania </a:t>
          </a:r>
          <a:r>
            <a:rPr lang="pl-PL" sz="1800" dirty="0"/>
            <a:t>realizacją gminnego programu rewitalizacji</a:t>
          </a:r>
        </a:p>
      </dgm:t>
    </dgm:pt>
    <dgm:pt modelId="{C3FBBA6A-8E25-45E7-A1DA-C87054574B4F}" type="parTrans" cxnId="{CAFCC991-D3DA-42D3-82D5-A99B4EABFDB1}">
      <dgm:prSet/>
      <dgm:spPr/>
      <dgm:t>
        <a:bodyPr/>
        <a:lstStyle/>
        <a:p>
          <a:endParaRPr lang="pl-PL" sz="1800"/>
        </a:p>
      </dgm:t>
    </dgm:pt>
    <dgm:pt modelId="{F3B7EB0C-5257-477A-8A96-8F149DB9AB1B}" type="sibTrans" cxnId="{CAFCC991-D3DA-42D3-82D5-A99B4EABFDB1}">
      <dgm:prSet/>
      <dgm:spPr/>
      <dgm:t>
        <a:bodyPr/>
        <a:lstStyle/>
        <a:p>
          <a:endParaRPr lang="pl-PL" sz="1800"/>
        </a:p>
      </dgm:t>
    </dgm:pt>
    <dgm:pt modelId="{88BED231-A731-42A5-955E-1AA2BB41B47A}">
      <dgm:prSet phldrT="[Tekst]" custT="1"/>
      <dgm:spPr/>
      <dgm:t>
        <a:bodyPr/>
        <a:lstStyle/>
        <a:p>
          <a:r>
            <a:rPr lang="pl-PL" sz="1800" b="1"/>
            <a:t>Monitorowanie</a:t>
          </a:r>
        </a:p>
      </dgm:t>
    </dgm:pt>
    <dgm:pt modelId="{19F4E2FC-FA65-493E-A03F-F2B90B1E65CF}" type="parTrans" cxnId="{BC8C2372-1841-43AF-8DDF-E57D09F02778}">
      <dgm:prSet/>
      <dgm:spPr/>
      <dgm:t>
        <a:bodyPr/>
        <a:lstStyle/>
        <a:p>
          <a:endParaRPr lang="pl-PL" sz="1800"/>
        </a:p>
      </dgm:t>
    </dgm:pt>
    <dgm:pt modelId="{BCF5385E-3655-4C4F-B7DF-BB899A95B9AC}" type="sibTrans" cxnId="{BC8C2372-1841-43AF-8DDF-E57D09F02778}">
      <dgm:prSet/>
      <dgm:spPr/>
      <dgm:t>
        <a:bodyPr/>
        <a:lstStyle/>
        <a:p>
          <a:endParaRPr lang="pl-PL" sz="1800"/>
        </a:p>
      </dgm:t>
    </dgm:pt>
    <dgm:pt modelId="{3C3E5AE5-5EE5-4B36-BE69-D158967BCCAC}">
      <dgm:prSet phldrT="[Tekst]" custT="1"/>
      <dgm:spPr/>
      <dgm:t>
        <a:bodyPr/>
        <a:lstStyle/>
        <a:p>
          <a:r>
            <a:rPr lang="pl-PL" sz="1800" dirty="0" smtClean="0"/>
            <a:t>System </a:t>
          </a:r>
          <a:r>
            <a:rPr lang="pl-PL" sz="1800" dirty="0"/>
            <a:t>monitorowania </a:t>
          </a:r>
          <a:r>
            <a:rPr lang="pl-PL" sz="1800" dirty="0" smtClean="0"/>
            <a:t>i </a:t>
          </a:r>
          <a:r>
            <a:rPr lang="pl-PL" sz="1800" dirty="0"/>
            <a:t>oceny gminnego </a:t>
          </a:r>
          <a:r>
            <a:rPr lang="pl-PL" sz="1800" dirty="0" smtClean="0"/>
            <a:t>programu rewitalizacji</a:t>
          </a:r>
          <a:endParaRPr lang="pl-PL" sz="1800" dirty="0"/>
        </a:p>
      </dgm:t>
    </dgm:pt>
    <dgm:pt modelId="{CA066A1A-0D10-4364-BDC0-3D204EE7290B}" type="parTrans" cxnId="{923121D8-C21B-49FA-8ABC-D10A1B7D8A73}">
      <dgm:prSet/>
      <dgm:spPr/>
      <dgm:t>
        <a:bodyPr/>
        <a:lstStyle/>
        <a:p>
          <a:endParaRPr lang="pl-PL" sz="1800"/>
        </a:p>
      </dgm:t>
    </dgm:pt>
    <dgm:pt modelId="{8E23C313-65BE-42D6-B6E2-B5CD9D9CE50A}" type="sibTrans" cxnId="{923121D8-C21B-49FA-8ABC-D10A1B7D8A73}">
      <dgm:prSet/>
      <dgm:spPr/>
      <dgm:t>
        <a:bodyPr/>
        <a:lstStyle/>
        <a:p>
          <a:endParaRPr lang="pl-PL" sz="1800"/>
        </a:p>
      </dgm:t>
    </dgm:pt>
    <dgm:pt modelId="{8D445D65-D06D-49EB-AC67-5BB8F61D9283}">
      <dgm:prSet phldrT="[Tekst]" custT="1"/>
      <dgm:spPr/>
      <dgm:t>
        <a:bodyPr/>
        <a:lstStyle/>
        <a:p>
          <a:r>
            <a:rPr lang="pl-PL" sz="1800" b="1" dirty="0"/>
            <a:t>Diagnoza</a:t>
          </a:r>
        </a:p>
      </dgm:t>
    </dgm:pt>
    <dgm:pt modelId="{CDE58DB7-DB7B-45C3-A0F8-813281963D6C}" type="parTrans" cxnId="{1AF639B3-E1A2-476B-BCF3-9535CAFF2EF1}">
      <dgm:prSet/>
      <dgm:spPr/>
      <dgm:t>
        <a:bodyPr/>
        <a:lstStyle/>
        <a:p>
          <a:endParaRPr lang="pl-PL" sz="1800"/>
        </a:p>
      </dgm:t>
    </dgm:pt>
    <dgm:pt modelId="{EFCB8A54-D7E1-4656-82B6-F9100DED4C72}" type="sibTrans" cxnId="{1AF639B3-E1A2-476B-BCF3-9535CAFF2EF1}">
      <dgm:prSet/>
      <dgm:spPr/>
      <dgm:t>
        <a:bodyPr/>
        <a:lstStyle/>
        <a:p>
          <a:endParaRPr lang="pl-PL" sz="1800"/>
        </a:p>
      </dgm:t>
    </dgm:pt>
    <dgm:pt modelId="{F27C2578-DEA3-4ABA-B9A4-590F389A067A}" type="pres">
      <dgm:prSet presAssocID="{0A7217AA-AA2C-487A-B2D0-47FF3A727A96}" presName="Name0" presStyleCnt="0">
        <dgm:presLayoutVars>
          <dgm:dir/>
          <dgm:animLvl val="lvl"/>
          <dgm:resizeHandles val="exact"/>
        </dgm:presLayoutVars>
      </dgm:prSet>
      <dgm:spPr/>
      <dgm:t>
        <a:bodyPr/>
        <a:lstStyle/>
        <a:p>
          <a:endParaRPr lang="pl-PL"/>
        </a:p>
      </dgm:t>
    </dgm:pt>
    <dgm:pt modelId="{61B219B1-C7B3-481D-BD42-DD4AC1C44EFB}" type="pres">
      <dgm:prSet presAssocID="{88BED231-A731-42A5-955E-1AA2BB41B47A}" presName="boxAndChildren" presStyleCnt="0"/>
      <dgm:spPr/>
      <dgm:t>
        <a:bodyPr/>
        <a:lstStyle/>
        <a:p>
          <a:endParaRPr lang="pl-PL"/>
        </a:p>
      </dgm:t>
    </dgm:pt>
    <dgm:pt modelId="{4EDECF6A-A7FF-41D2-859C-D8C03EE72428}" type="pres">
      <dgm:prSet presAssocID="{88BED231-A731-42A5-955E-1AA2BB41B47A}" presName="parentTextBox" presStyleLbl="node1" presStyleIdx="0" presStyleCnt="8"/>
      <dgm:spPr/>
      <dgm:t>
        <a:bodyPr/>
        <a:lstStyle/>
        <a:p>
          <a:endParaRPr lang="pl-PL"/>
        </a:p>
      </dgm:t>
    </dgm:pt>
    <dgm:pt modelId="{A6B3E4CA-6A44-466F-BC30-9017D53D912E}" type="pres">
      <dgm:prSet presAssocID="{88BED231-A731-42A5-955E-1AA2BB41B47A}" presName="entireBox" presStyleLbl="node1" presStyleIdx="0" presStyleCnt="8"/>
      <dgm:spPr/>
      <dgm:t>
        <a:bodyPr/>
        <a:lstStyle/>
        <a:p>
          <a:endParaRPr lang="pl-PL"/>
        </a:p>
      </dgm:t>
    </dgm:pt>
    <dgm:pt modelId="{10E73450-CA39-4C07-AEF6-C25848C2CBCA}" type="pres">
      <dgm:prSet presAssocID="{88BED231-A731-42A5-955E-1AA2BB41B47A}" presName="descendantBox" presStyleCnt="0"/>
      <dgm:spPr/>
      <dgm:t>
        <a:bodyPr/>
        <a:lstStyle/>
        <a:p>
          <a:endParaRPr lang="pl-PL"/>
        </a:p>
      </dgm:t>
    </dgm:pt>
    <dgm:pt modelId="{7A9F3394-FFEC-4249-8054-0D9DBFA38699}" type="pres">
      <dgm:prSet presAssocID="{3C3E5AE5-5EE5-4B36-BE69-D158967BCCAC}" presName="childTextBox" presStyleLbl="fgAccFollowNode1" presStyleIdx="0" presStyleCnt="8">
        <dgm:presLayoutVars>
          <dgm:bulletEnabled val="1"/>
        </dgm:presLayoutVars>
      </dgm:prSet>
      <dgm:spPr/>
      <dgm:t>
        <a:bodyPr/>
        <a:lstStyle/>
        <a:p>
          <a:endParaRPr lang="pl-PL"/>
        </a:p>
      </dgm:t>
    </dgm:pt>
    <dgm:pt modelId="{630B23AB-15CF-4C7D-B3D5-8696B15548A5}" type="pres">
      <dgm:prSet presAssocID="{54BE72D0-1446-42AB-9A3B-317C3BD09E2C}" presName="sp" presStyleCnt="0"/>
      <dgm:spPr/>
      <dgm:t>
        <a:bodyPr/>
        <a:lstStyle/>
        <a:p>
          <a:endParaRPr lang="pl-PL"/>
        </a:p>
      </dgm:t>
    </dgm:pt>
    <dgm:pt modelId="{0502EC6C-8730-493A-B81C-64F2194956BB}" type="pres">
      <dgm:prSet presAssocID="{D364D6A2-C2D9-4619-B844-C0DDCC16DB1D}" presName="arrowAndChildren" presStyleCnt="0"/>
      <dgm:spPr/>
      <dgm:t>
        <a:bodyPr/>
        <a:lstStyle/>
        <a:p>
          <a:endParaRPr lang="pl-PL"/>
        </a:p>
      </dgm:t>
    </dgm:pt>
    <dgm:pt modelId="{FD61C088-0615-4972-8DB6-424259ED755B}" type="pres">
      <dgm:prSet presAssocID="{D364D6A2-C2D9-4619-B844-C0DDCC16DB1D}" presName="parentTextArrow" presStyleLbl="node1" presStyleIdx="0" presStyleCnt="8"/>
      <dgm:spPr/>
      <dgm:t>
        <a:bodyPr/>
        <a:lstStyle/>
        <a:p>
          <a:endParaRPr lang="pl-PL"/>
        </a:p>
      </dgm:t>
    </dgm:pt>
    <dgm:pt modelId="{7C421185-534E-4EC5-8A3D-C42F5CD4A7D4}" type="pres">
      <dgm:prSet presAssocID="{D364D6A2-C2D9-4619-B844-C0DDCC16DB1D}" presName="arrow" presStyleLbl="node1" presStyleIdx="1" presStyleCnt="8"/>
      <dgm:spPr/>
      <dgm:t>
        <a:bodyPr/>
        <a:lstStyle/>
        <a:p>
          <a:endParaRPr lang="pl-PL"/>
        </a:p>
      </dgm:t>
    </dgm:pt>
    <dgm:pt modelId="{49008FAB-05FD-409B-BF58-6FA7A18337ED}" type="pres">
      <dgm:prSet presAssocID="{D364D6A2-C2D9-4619-B844-C0DDCC16DB1D}" presName="descendantArrow" presStyleCnt="0"/>
      <dgm:spPr/>
      <dgm:t>
        <a:bodyPr/>
        <a:lstStyle/>
        <a:p>
          <a:endParaRPr lang="pl-PL"/>
        </a:p>
      </dgm:t>
    </dgm:pt>
    <dgm:pt modelId="{C95D6F53-3CA9-4F0F-AA8B-CC1BBEA8DD58}" type="pres">
      <dgm:prSet presAssocID="{0CD0805F-71C5-424C-BFB1-D9C42D532C6A}" presName="childTextArrow" presStyleLbl="fgAccFollowNode1" presStyleIdx="1" presStyleCnt="8">
        <dgm:presLayoutVars>
          <dgm:bulletEnabled val="1"/>
        </dgm:presLayoutVars>
      </dgm:prSet>
      <dgm:spPr/>
      <dgm:t>
        <a:bodyPr/>
        <a:lstStyle/>
        <a:p>
          <a:endParaRPr lang="pl-PL"/>
        </a:p>
      </dgm:t>
    </dgm:pt>
    <dgm:pt modelId="{E7C8F4E5-5593-497D-8581-414CD8E9864D}" type="pres">
      <dgm:prSet presAssocID="{F4E89CFC-B0B4-4435-8EAC-F546EA621DA8}" presName="sp" presStyleCnt="0"/>
      <dgm:spPr/>
      <dgm:t>
        <a:bodyPr/>
        <a:lstStyle/>
        <a:p>
          <a:endParaRPr lang="pl-PL"/>
        </a:p>
      </dgm:t>
    </dgm:pt>
    <dgm:pt modelId="{F1889532-1C85-4EC5-A949-36E2E02FDEFC}" type="pres">
      <dgm:prSet presAssocID="{0C477A5C-3A7D-4A7E-A9E6-6AC70DA0A9ED}" presName="arrowAndChildren" presStyleCnt="0"/>
      <dgm:spPr/>
      <dgm:t>
        <a:bodyPr/>
        <a:lstStyle/>
        <a:p>
          <a:endParaRPr lang="pl-PL"/>
        </a:p>
      </dgm:t>
    </dgm:pt>
    <dgm:pt modelId="{E0851A35-A9A6-444E-9DCD-5DD7EA81598E}" type="pres">
      <dgm:prSet presAssocID="{0C477A5C-3A7D-4A7E-A9E6-6AC70DA0A9ED}" presName="parentTextArrow" presStyleLbl="node1" presStyleIdx="1" presStyleCnt="8"/>
      <dgm:spPr/>
      <dgm:t>
        <a:bodyPr/>
        <a:lstStyle/>
        <a:p>
          <a:endParaRPr lang="pl-PL"/>
        </a:p>
      </dgm:t>
    </dgm:pt>
    <dgm:pt modelId="{90CEAF8E-2913-4A93-90E6-B7E7F19C2D2A}" type="pres">
      <dgm:prSet presAssocID="{0C477A5C-3A7D-4A7E-A9E6-6AC70DA0A9ED}" presName="arrow" presStyleLbl="node1" presStyleIdx="2" presStyleCnt="8"/>
      <dgm:spPr/>
      <dgm:t>
        <a:bodyPr/>
        <a:lstStyle/>
        <a:p>
          <a:endParaRPr lang="pl-PL"/>
        </a:p>
      </dgm:t>
    </dgm:pt>
    <dgm:pt modelId="{B008D702-3544-4E01-8EC6-7A907A8763D6}" type="pres">
      <dgm:prSet presAssocID="{0C477A5C-3A7D-4A7E-A9E6-6AC70DA0A9ED}" presName="descendantArrow" presStyleCnt="0"/>
      <dgm:spPr/>
      <dgm:t>
        <a:bodyPr/>
        <a:lstStyle/>
        <a:p>
          <a:endParaRPr lang="pl-PL"/>
        </a:p>
      </dgm:t>
    </dgm:pt>
    <dgm:pt modelId="{8B06009E-69B7-474C-A8B5-1949E018E7FC}" type="pres">
      <dgm:prSet presAssocID="{D2658B63-1F0D-4360-9909-D701B8A2471E}" presName="childTextArrow" presStyleLbl="fgAccFollowNode1" presStyleIdx="2" presStyleCnt="8">
        <dgm:presLayoutVars>
          <dgm:bulletEnabled val="1"/>
        </dgm:presLayoutVars>
      </dgm:prSet>
      <dgm:spPr/>
      <dgm:t>
        <a:bodyPr/>
        <a:lstStyle/>
        <a:p>
          <a:endParaRPr lang="pl-PL"/>
        </a:p>
      </dgm:t>
    </dgm:pt>
    <dgm:pt modelId="{D908EF35-2E40-4D99-87F1-EFC5ADB7F758}" type="pres">
      <dgm:prSet presAssocID="{AD2AE373-8A15-4528-BFAC-D8A3FECB0F4F}" presName="sp" presStyleCnt="0"/>
      <dgm:spPr/>
      <dgm:t>
        <a:bodyPr/>
        <a:lstStyle/>
        <a:p>
          <a:endParaRPr lang="pl-PL"/>
        </a:p>
      </dgm:t>
    </dgm:pt>
    <dgm:pt modelId="{3D5286C5-029E-4010-84AC-BEB8D5314906}" type="pres">
      <dgm:prSet presAssocID="{A4247045-20CE-478E-BBF0-89EFCB80A7FF}" presName="arrowAndChildren" presStyleCnt="0"/>
      <dgm:spPr/>
      <dgm:t>
        <a:bodyPr/>
        <a:lstStyle/>
        <a:p>
          <a:endParaRPr lang="pl-PL"/>
        </a:p>
      </dgm:t>
    </dgm:pt>
    <dgm:pt modelId="{26F3126E-EA02-421D-8A58-783FE4046AC4}" type="pres">
      <dgm:prSet presAssocID="{A4247045-20CE-478E-BBF0-89EFCB80A7FF}" presName="parentTextArrow" presStyleLbl="node1" presStyleIdx="2" presStyleCnt="8"/>
      <dgm:spPr/>
      <dgm:t>
        <a:bodyPr/>
        <a:lstStyle/>
        <a:p>
          <a:endParaRPr lang="pl-PL"/>
        </a:p>
      </dgm:t>
    </dgm:pt>
    <dgm:pt modelId="{A4F79DB3-2C1B-4509-8D1C-ACD7BB7AC12B}" type="pres">
      <dgm:prSet presAssocID="{A4247045-20CE-478E-BBF0-89EFCB80A7FF}" presName="arrow" presStyleLbl="node1" presStyleIdx="3" presStyleCnt="8"/>
      <dgm:spPr/>
      <dgm:t>
        <a:bodyPr/>
        <a:lstStyle/>
        <a:p>
          <a:endParaRPr lang="pl-PL"/>
        </a:p>
      </dgm:t>
    </dgm:pt>
    <dgm:pt modelId="{1CDBC517-1340-44A1-91BD-215FDF686825}" type="pres">
      <dgm:prSet presAssocID="{A4247045-20CE-478E-BBF0-89EFCB80A7FF}" presName="descendantArrow" presStyleCnt="0"/>
      <dgm:spPr/>
      <dgm:t>
        <a:bodyPr/>
        <a:lstStyle/>
        <a:p>
          <a:endParaRPr lang="pl-PL"/>
        </a:p>
      </dgm:t>
    </dgm:pt>
    <dgm:pt modelId="{772857E1-11DF-47E6-98C7-BEFFED0BCBC8}" type="pres">
      <dgm:prSet presAssocID="{569EA871-27E5-41F1-A717-68E44AF722B4}" presName="childTextArrow" presStyleLbl="fgAccFollowNode1" presStyleIdx="3" presStyleCnt="8">
        <dgm:presLayoutVars>
          <dgm:bulletEnabled val="1"/>
        </dgm:presLayoutVars>
      </dgm:prSet>
      <dgm:spPr/>
      <dgm:t>
        <a:bodyPr/>
        <a:lstStyle/>
        <a:p>
          <a:endParaRPr lang="pl-PL"/>
        </a:p>
      </dgm:t>
    </dgm:pt>
    <dgm:pt modelId="{07412E38-115F-4874-925B-3A8381B04C00}" type="pres">
      <dgm:prSet presAssocID="{FAACD907-9C7B-4642-8050-1A68A30313F8}" presName="sp" presStyleCnt="0"/>
      <dgm:spPr/>
      <dgm:t>
        <a:bodyPr/>
        <a:lstStyle/>
        <a:p>
          <a:endParaRPr lang="pl-PL"/>
        </a:p>
      </dgm:t>
    </dgm:pt>
    <dgm:pt modelId="{4EB25413-A9A3-48D8-BC4D-F3D718FB27BB}" type="pres">
      <dgm:prSet presAssocID="{ABBB9F0E-91EA-49F1-9FDF-F5C83202B84B}" presName="arrowAndChildren" presStyleCnt="0"/>
      <dgm:spPr/>
      <dgm:t>
        <a:bodyPr/>
        <a:lstStyle/>
        <a:p>
          <a:endParaRPr lang="pl-PL"/>
        </a:p>
      </dgm:t>
    </dgm:pt>
    <dgm:pt modelId="{58720679-0700-4C33-A3D8-4A0772EEE207}" type="pres">
      <dgm:prSet presAssocID="{ABBB9F0E-91EA-49F1-9FDF-F5C83202B84B}" presName="parentTextArrow" presStyleLbl="node1" presStyleIdx="3" presStyleCnt="8"/>
      <dgm:spPr/>
      <dgm:t>
        <a:bodyPr/>
        <a:lstStyle/>
        <a:p>
          <a:endParaRPr lang="pl-PL"/>
        </a:p>
      </dgm:t>
    </dgm:pt>
    <dgm:pt modelId="{B4AED5BB-CB01-43A0-9F84-21785C72224E}" type="pres">
      <dgm:prSet presAssocID="{ABBB9F0E-91EA-49F1-9FDF-F5C83202B84B}" presName="arrow" presStyleLbl="node1" presStyleIdx="4" presStyleCnt="8"/>
      <dgm:spPr/>
      <dgm:t>
        <a:bodyPr/>
        <a:lstStyle/>
        <a:p>
          <a:endParaRPr lang="pl-PL"/>
        </a:p>
      </dgm:t>
    </dgm:pt>
    <dgm:pt modelId="{566BABC1-C84B-4436-A36B-A331CA491602}" type="pres">
      <dgm:prSet presAssocID="{ABBB9F0E-91EA-49F1-9FDF-F5C83202B84B}" presName="descendantArrow" presStyleCnt="0"/>
      <dgm:spPr/>
      <dgm:t>
        <a:bodyPr/>
        <a:lstStyle/>
        <a:p>
          <a:endParaRPr lang="pl-PL"/>
        </a:p>
      </dgm:t>
    </dgm:pt>
    <dgm:pt modelId="{CDCB6B81-A0C0-4DDB-ADC4-FB3198D9ED03}" type="pres">
      <dgm:prSet presAssocID="{B9CCD1BC-EA0A-455A-BFD3-543F06F3136A}" presName="childTextArrow" presStyleLbl="fgAccFollowNode1" presStyleIdx="4" presStyleCnt="8">
        <dgm:presLayoutVars>
          <dgm:bulletEnabled val="1"/>
        </dgm:presLayoutVars>
      </dgm:prSet>
      <dgm:spPr/>
      <dgm:t>
        <a:bodyPr/>
        <a:lstStyle/>
        <a:p>
          <a:endParaRPr lang="pl-PL"/>
        </a:p>
      </dgm:t>
    </dgm:pt>
    <dgm:pt modelId="{DFC78E6B-8AAB-4441-BC03-A32BBFC049A5}" type="pres">
      <dgm:prSet presAssocID="{6A770C39-D45A-4B77-A617-6DF5A693F896}" presName="sp" presStyleCnt="0"/>
      <dgm:spPr/>
      <dgm:t>
        <a:bodyPr/>
        <a:lstStyle/>
        <a:p>
          <a:endParaRPr lang="pl-PL"/>
        </a:p>
      </dgm:t>
    </dgm:pt>
    <dgm:pt modelId="{19295B45-9C6D-4B26-8552-4D98153AFFF6}" type="pres">
      <dgm:prSet presAssocID="{AF81598F-3E5A-4A76-AA92-2C0BD80137CC}" presName="arrowAndChildren" presStyleCnt="0"/>
      <dgm:spPr/>
      <dgm:t>
        <a:bodyPr/>
        <a:lstStyle/>
        <a:p>
          <a:endParaRPr lang="pl-PL"/>
        </a:p>
      </dgm:t>
    </dgm:pt>
    <dgm:pt modelId="{1482E59A-948C-4F1D-8D01-D85C6EC72A4D}" type="pres">
      <dgm:prSet presAssocID="{AF81598F-3E5A-4A76-AA92-2C0BD80137CC}" presName="parentTextArrow" presStyleLbl="node1" presStyleIdx="4" presStyleCnt="8"/>
      <dgm:spPr/>
      <dgm:t>
        <a:bodyPr/>
        <a:lstStyle/>
        <a:p>
          <a:endParaRPr lang="pl-PL"/>
        </a:p>
      </dgm:t>
    </dgm:pt>
    <dgm:pt modelId="{956AEBE8-2A81-4A73-82A5-1B63FA61C848}" type="pres">
      <dgm:prSet presAssocID="{AF81598F-3E5A-4A76-AA92-2C0BD80137CC}" presName="arrow" presStyleLbl="node1" presStyleIdx="5" presStyleCnt="8"/>
      <dgm:spPr/>
      <dgm:t>
        <a:bodyPr/>
        <a:lstStyle/>
        <a:p>
          <a:endParaRPr lang="pl-PL"/>
        </a:p>
      </dgm:t>
    </dgm:pt>
    <dgm:pt modelId="{5799937C-1289-440D-BE3E-F35E5F3F3860}" type="pres">
      <dgm:prSet presAssocID="{AF81598F-3E5A-4A76-AA92-2C0BD80137CC}" presName="descendantArrow" presStyleCnt="0"/>
      <dgm:spPr/>
      <dgm:t>
        <a:bodyPr/>
        <a:lstStyle/>
        <a:p>
          <a:endParaRPr lang="pl-PL"/>
        </a:p>
      </dgm:t>
    </dgm:pt>
    <dgm:pt modelId="{5EB38C82-1538-4EE1-BE73-C4618DC328B0}" type="pres">
      <dgm:prSet presAssocID="{27280F92-2A2A-43E0-ABDF-4D3C6109D26E}" presName="childTextArrow" presStyleLbl="fgAccFollowNode1" presStyleIdx="5" presStyleCnt="8">
        <dgm:presLayoutVars>
          <dgm:bulletEnabled val="1"/>
        </dgm:presLayoutVars>
      </dgm:prSet>
      <dgm:spPr/>
      <dgm:t>
        <a:bodyPr/>
        <a:lstStyle/>
        <a:p>
          <a:endParaRPr lang="pl-PL"/>
        </a:p>
      </dgm:t>
    </dgm:pt>
    <dgm:pt modelId="{40873A55-5327-4F4F-A995-D2CA959A9CAF}" type="pres">
      <dgm:prSet presAssocID="{DEBB77BA-F261-4D8D-A90F-CF59B2611356}" presName="sp" presStyleCnt="0"/>
      <dgm:spPr/>
      <dgm:t>
        <a:bodyPr/>
        <a:lstStyle/>
        <a:p>
          <a:endParaRPr lang="pl-PL"/>
        </a:p>
      </dgm:t>
    </dgm:pt>
    <dgm:pt modelId="{EC5460F5-94FF-470A-A2A2-46EA64F9CBC1}" type="pres">
      <dgm:prSet presAssocID="{7BCD4651-082E-4116-8503-1AFF7F7621AF}" presName="arrowAndChildren" presStyleCnt="0"/>
      <dgm:spPr/>
      <dgm:t>
        <a:bodyPr/>
        <a:lstStyle/>
        <a:p>
          <a:endParaRPr lang="pl-PL"/>
        </a:p>
      </dgm:t>
    </dgm:pt>
    <dgm:pt modelId="{0B41A3DB-C517-439B-A75A-E58DC7544AEF}" type="pres">
      <dgm:prSet presAssocID="{7BCD4651-082E-4116-8503-1AFF7F7621AF}" presName="parentTextArrow" presStyleLbl="node1" presStyleIdx="5" presStyleCnt="8"/>
      <dgm:spPr/>
      <dgm:t>
        <a:bodyPr/>
        <a:lstStyle/>
        <a:p>
          <a:endParaRPr lang="pl-PL"/>
        </a:p>
      </dgm:t>
    </dgm:pt>
    <dgm:pt modelId="{AD374148-C17B-4770-BEE3-4B623F6D09F4}" type="pres">
      <dgm:prSet presAssocID="{7BCD4651-082E-4116-8503-1AFF7F7621AF}" presName="arrow" presStyleLbl="node1" presStyleIdx="6" presStyleCnt="8"/>
      <dgm:spPr/>
      <dgm:t>
        <a:bodyPr/>
        <a:lstStyle/>
        <a:p>
          <a:endParaRPr lang="pl-PL"/>
        </a:p>
      </dgm:t>
    </dgm:pt>
    <dgm:pt modelId="{86477ECC-55E3-4B59-94B3-936C46CEF211}" type="pres">
      <dgm:prSet presAssocID="{7BCD4651-082E-4116-8503-1AFF7F7621AF}" presName="descendantArrow" presStyleCnt="0"/>
      <dgm:spPr/>
      <dgm:t>
        <a:bodyPr/>
        <a:lstStyle/>
        <a:p>
          <a:endParaRPr lang="pl-PL"/>
        </a:p>
      </dgm:t>
    </dgm:pt>
    <dgm:pt modelId="{2AE22B0F-DC9C-4F26-BD5B-406C036628BE}" type="pres">
      <dgm:prSet presAssocID="{CCA9AE38-2D2F-4A74-865B-886AD3BCD9DD}" presName="childTextArrow" presStyleLbl="fgAccFollowNode1" presStyleIdx="6" presStyleCnt="8">
        <dgm:presLayoutVars>
          <dgm:bulletEnabled val="1"/>
        </dgm:presLayoutVars>
      </dgm:prSet>
      <dgm:spPr/>
      <dgm:t>
        <a:bodyPr/>
        <a:lstStyle/>
        <a:p>
          <a:endParaRPr lang="pl-PL"/>
        </a:p>
      </dgm:t>
    </dgm:pt>
    <dgm:pt modelId="{C4449D0A-EEA8-4EDD-9A00-282A98E9D55B}" type="pres">
      <dgm:prSet presAssocID="{EFCB8A54-D7E1-4656-82B6-F9100DED4C72}" presName="sp" presStyleCnt="0"/>
      <dgm:spPr/>
      <dgm:t>
        <a:bodyPr/>
        <a:lstStyle/>
        <a:p>
          <a:endParaRPr lang="pl-PL"/>
        </a:p>
      </dgm:t>
    </dgm:pt>
    <dgm:pt modelId="{A43DD501-19ED-4D2F-88C5-DD3CD86660C4}" type="pres">
      <dgm:prSet presAssocID="{8D445D65-D06D-49EB-AC67-5BB8F61D9283}" presName="arrowAndChildren" presStyleCnt="0"/>
      <dgm:spPr/>
      <dgm:t>
        <a:bodyPr/>
        <a:lstStyle/>
        <a:p>
          <a:endParaRPr lang="pl-PL"/>
        </a:p>
      </dgm:t>
    </dgm:pt>
    <dgm:pt modelId="{2BD36FB6-B638-40FA-8C32-DE47F4BA5DFA}" type="pres">
      <dgm:prSet presAssocID="{8D445D65-D06D-49EB-AC67-5BB8F61D9283}" presName="parentTextArrow" presStyleLbl="node1" presStyleIdx="6" presStyleCnt="8"/>
      <dgm:spPr/>
      <dgm:t>
        <a:bodyPr/>
        <a:lstStyle/>
        <a:p>
          <a:endParaRPr lang="pl-PL"/>
        </a:p>
      </dgm:t>
    </dgm:pt>
    <dgm:pt modelId="{8C6D3628-7C19-426F-800D-7B528067627A}" type="pres">
      <dgm:prSet presAssocID="{8D445D65-D06D-49EB-AC67-5BB8F61D9283}" presName="arrow" presStyleLbl="node1" presStyleIdx="7" presStyleCnt="8"/>
      <dgm:spPr/>
      <dgm:t>
        <a:bodyPr/>
        <a:lstStyle/>
        <a:p>
          <a:endParaRPr lang="pl-PL"/>
        </a:p>
      </dgm:t>
    </dgm:pt>
    <dgm:pt modelId="{43A6EC1A-66DA-4334-AC75-5F3FACBEB63A}" type="pres">
      <dgm:prSet presAssocID="{8D445D65-D06D-49EB-AC67-5BB8F61D9283}" presName="descendantArrow" presStyleCnt="0"/>
      <dgm:spPr/>
      <dgm:t>
        <a:bodyPr/>
        <a:lstStyle/>
        <a:p>
          <a:endParaRPr lang="pl-PL"/>
        </a:p>
      </dgm:t>
    </dgm:pt>
    <dgm:pt modelId="{711F8D92-5C3D-41A2-B00E-60D461603BC8}" type="pres">
      <dgm:prSet presAssocID="{A1371E48-7C91-4154-A121-2C795978B3E3}" presName="childTextArrow" presStyleLbl="fgAccFollowNode1" presStyleIdx="7" presStyleCnt="8">
        <dgm:presLayoutVars>
          <dgm:bulletEnabled val="1"/>
        </dgm:presLayoutVars>
      </dgm:prSet>
      <dgm:spPr/>
      <dgm:t>
        <a:bodyPr/>
        <a:lstStyle/>
        <a:p>
          <a:endParaRPr lang="pl-PL"/>
        </a:p>
      </dgm:t>
    </dgm:pt>
  </dgm:ptLst>
  <dgm:cxnLst>
    <dgm:cxn modelId="{0E2C0A69-4AA8-4866-B630-C2508B94F0E5}" srcId="{0A7217AA-AA2C-487A-B2D0-47FF3A727A96}" destId="{AF81598F-3E5A-4A76-AA92-2C0BD80137CC}" srcOrd="2" destOrd="0" parTransId="{CF98C99F-C84E-4CE3-A485-327D4840E961}" sibTransId="{6A770C39-D45A-4B77-A617-6DF5A693F896}"/>
    <dgm:cxn modelId="{62122A40-8089-4708-B0A7-5B4E48213A2A}" type="presOf" srcId="{D364D6A2-C2D9-4619-B844-C0DDCC16DB1D}" destId="{7C421185-534E-4EC5-8A3D-C42F5CD4A7D4}" srcOrd="1" destOrd="0" presId="urn:microsoft.com/office/officeart/2005/8/layout/process4"/>
    <dgm:cxn modelId="{BC8C2372-1841-43AF-8DDF-E57D09F02778}" srcId="{0A7217AA-AA2C-487A-B2D0-47FF3A727A96}" destId="{88BED231-A731-42A5-955E-1AA2BB41B47A}" srcOrd="7" destOrd="0" parTransId="{19F4E2FC-FA65-493E-A03F-F2B90B1E65CF}" sibTransId="{BCF5385E-3655-4C4F-B7DF-BB899A95B9AC}"/>
    <dgm:cxn modelId="{383672E5-0C3B-40C8-A9CF-C3E46B2C946E}" srcId="{7BCD4651-082E-4116-8503-1AFF7F7621AF}" destId="{CCA9AE38-2D2F-4A74-865B-886AD3BCD9DD}" srcOrd="0" destOrd="0" parTransId="{81FD8BC2-D157-47EB-95FA-89287A872384}" sibTransId="{2AC5803F-85CF-41A7-AF7B-290A22AAD210}"/>
    <dgm:cxn modelId="{2A37AF9D-C84C-4AC1-B196-711850A44CA4}" type="presOf" srcId="{A1371E48-7C91-4154-A121-2C795978B3E3}" destId="{711F8D92-5C3D-41A2-B00E-60D461603BC8}" srcOrd="0" destOrd="0" presId="urn:microsoft.com/office/officeart/2005/8/layout/process4"/>
    <dgm:cxn modelId="{1AA40CDD-8F13-4CA1-A463-79BB70139555}" type="presOf" srcId="{AF81598F-3E5A-4A76-AA92-2C0BD80137CC}" destId="{956AEBE8-2A81-4A73-82A5-1B63FA61C848}" srcOrd="1" destOrd="0" presId="urn:microsoft.com/office/officeart/2005/8/layout/process4"/>
    <dgm:cxn modelId="{D5F31446-0480-46DB-9EC2-868190AEDC92}" type="presOf" srcId="{D364D6A2-C2D9-4619-B844-C0DDCC16DB1D}" destId="{FD61C088-0615-4972-8DB6-424259ED755B}" srcOrd="0" destOrd="0" presId="urn:microsoft.com/office/officeart/2005/8/layout/process4"/>
    <dgm:cxn modelId="{6112D6A8-9042-402C-852E-13F4BCE536CD}" type="presOf" srcId="{88BED231-A731-42A5-955E-1AA2BB41B47A}" destId="{4EDECF6A-A7FF-41D2-859C-D8C03EE72428}" srcOrd="0" destOrd="0" presId="urn:microsoft.com/office/officeart/2005/8/layout/process4"/>
    <dgm:cxn modelId="{7BC96D7E-15EB-4064-B7B6-52608E2A06BC}" type="presOf" srcId="{D2658B63-1F0D-4360-9909-D701B8A2471E}" destId="{8B06009E-69B7-474C-A8B5-1949E018E7FC}" srcOrd="0" destOrd="0" presId="urn:microsoft.com/office/officeart/2005/8/layout/process4"/>
    <dgm:cxn modelId="{1AF639B3-E1A2-476B-BCF3-9535CAFF2EF1}" srcId="{0A7217AA-AA2C-487A-B2D0-47FF3A727A96}" destId="{8D445D65-D06D-49EB-AC67-5BB8F61D9283}" srcOrd="0" destOrd="0" parTransId="{CDE58DB7-DB7B-45C3-A0F8-813281963D6C}" sibTransId="{EFCB8A54-D7E1-4656-82B6-F9100DED4C72}"/>
    <dgm:cxn modelId="{008094D6-06CE-429E-B1C1-41CA8D295A22}" type="presOf" srcId="{B9CCD1BC-EA0A-455A-BFD3-543F06F3136A}" destId="{CDCB6B81-A0C0-4DDB-ADC4-FB3198D9ED03}" srcOrd="0" destOrd="0" presId="urn:microsoft.com/office/officeart/2005/8/layout/process4"/>
    <dgm:cxn modelId="{2FC8C962-A473-4969-B863-38015A3C31C6}" type="presOf" srcId="{27280F92-2A2A-43E0-ABDF-4D3C6109D26E}" destId="{5EB38C82-1538-4EE1-BE73-C4618DC328B0}" srcOrd="0" destOrd="0" presId="urn:microsoft.com/office/officeart/2005/8/layout/process4"/>
    <dgm:cxn modelId="{DDB65D37-626F-42C3-8018-4290D0B88CD5}" srcId="{0C477A5C-3A7D-4A7E-A9E6-6AC70DA0A9ED}" destId="{D2658B63-1F0D-4360-9909-D701B8A2471E}" srcOrd="0" destOrd="0" parTransId="{3E7F4D3F-205B-4D2A-9CDB-318BD274CF17}" sibTransId="{3D65E326-9545-43AD-9F38-DE4CD2F0439B}"/>
    <dgm:cxn modelId="{C2615E3B-C8BA-4F1A-9DDF-409607EE9C27}" type="presOf" srcId="{88BED231-A731-42A5-955E-1AA2BB41B47A}" destId="{A6B3E4CA-6A44-466F-BC30-9017D53D912E}" srcOrd="1" destOrd="0" presId="urn:microsoft.com/office/officeart/2005/8/layout/process4"/>
    <dgm:cxn modelId="{A23F4EA2-8200-4993-BCBA-F8B059B696CD}" srcId="{0A7217AA-AA2C-487A-B2D0-47FF3A727A96}" destId="{0C477A5C-3A7D-4A7E-A9E6-6AC70DA0A9ED}" srcOrd="5" destOrd="0" parTransId="{611BBEEB-D645-4592-A860-103DE81497E9}" sibTransId="{F4E89CFC-B0B4-4435-8EAC-F546EA621DA8}"/>
    <dgm:cxn modelId="{42B1A45B-0B35-4B27-AAF6-3E406EBCCD8B}" srcId="{0A7217AA-AA2C-487A-B2D0-47FF3A727A96}" destId="{7BCD4651-082E-4116-8503-1AFF7F7621AF}" srcOrd="1" destOrd="0" parTransId="{4B63C06A-6F7C-4E35-8881-0A2A01720CC6}" sibTransId="{DEBB77BA-F261-4D8D-A90F-CF59B2611356}"/>
    <dgm:cxn modelId="{3AB13048-2F23-4076-99AA-2B681F09C554}" type="presOf" srcId="{AF81598F-3E5A-4A76-AA92-2C0BD80137CC}" destId="{1482E59A-948C-4F1D-8D01-D85C6EC72A4D}" srcOrd="0" destOrd="0" presId="urn:microsoft.com/office/officeart/2005/8/layout/process4"/>
    <dgm:cxn modelId="{2327A3DD-D730-4E5F-BB18-1B65B30B857E}" srcId="{ABBB9F0E-91EA-49F1-9FDF-F5C83202B84B}" destId="{B9CCD1BC-EA0A-455A-BFD3-543F06F3136A}" srcOrd="0" destOrd="0" parTransId="{B1A5AAEF-D71B-482A-9773-BEC754E7618F}" sibTransId="{75C0223C-FA3D-46DF-B3E4-828075A19B7B}"/>
    <dgm:cxn modelId="{43DA77EB-4252-4BDD-B4DB-F336BB99C5CC}" srcId="{8D445D65-D06D-49EB-AC67-5BB8F61D9283}" destId="{A1371E48-7C91-4154-A121-2C795978B3E3}" srcOrd="0" destOrd="0" parTransId="{9320A4A1-52F0-4208-B726-56E8E09160F8}" sibTransId="{FF8D67E0-0F16-429F-BD44-99680C1D302E}"/>
    <dgm:cxn modelId="{0778254A-1622-4917-AE87-3990A619BC47}" type="presOf" srcId="{0C477A5C-3A7D-4A7E-A9E6-6AC70DA0A9ED}" destId="{90CEAF8E-2913-4A93-90E6-B7E7F19C2D2A}" srcOrd="1" destOrd="0" presId="urn:microsoft.com/office/officeart/2005/8/layout/process4"/>
    <dgm:cxn modelId="{39572010-0216-4F42-8288-56F81EBFAF7F}" srcId="{A4247045-20CE-478E-BBF0-89EFCB80A7FF}" destId="{569EA871-27E5-41F1-A717-68E44AF722B4}" srcOrd="0" destOrd="0" parTransId="{42C4F5F8-38F7-49D6-BFA6-2D492FBBBE8A}" sibTransId="{0731A639-1421-41C3-803F-F2CF20B92D90}"/>
    <dgm:cxn modelId="{A0A304C9-B87C-40A7-BE06-3C954BCBAB50}" type="presOf" srcId="{CCA9AE38-2D2F-4A74-865B-886AD3BCD9DD}" destId="{2AE22B0F-DC9C-4F26-BD5B-406C036628BE}" srcOrd="0" destOrd="0" presId="urn:microsoft.com/office/officeart/2005/8/layout/process4"/>
    <dgm:cxn modelId="{C3210232-A99D-44A5-8113-6EB653C91B92}" type="presOf" srcId="{569EA871-27E5-41F1-A717-68E44AF722B4}" destId="{772857E1-11DF-47E6-98C7-BEFFED0BCBC8}" srcOrd="0" destOrd="0" presId="urn:microsoft.com/office/officeart/2005/8/layout/process4"/>
    <dgm:cxn modelId="{91F6878F-22B4-4B6B-837A-86BB0FA04CD8}" type="presOf" srcId="{8D445D65-D06D-49EB-AC67-5BB8F61D9283}" destId="{2BD36FB6-B638-40FA-8C32-DE47F4BA5DFA}" srcOrd="0" destOrd="0" presId="urn:microsoft.com/office/officeart/2005/8/layout/process4"/>
    <dgm:cxn modelId="{5A7174DB-4662-4F98-B7F7-E8C43F861CEB}" type="presOf" srcId="{A4247045-20CE-478E-BBF0-89EFCB80A7FF}" destId="{A4F79DB3-2C1B-4509-8D1C-ACD7BB7AC12B}" srcOrd="1" destOrd="0" presId="urn:microsoft.com/office/officeart/2005/8/layout/process4"/>
    <dgm:cxn modelId="{9ECCCF1B-BEEE-454E-8969-ACF73EE8CB00}" type="presOf" srcId="{7BCD4651-082E-4116-8503-1AFF7F7621AF}" destId="{AD374148-C17B-4770-BEE3-4B623F6D09F4}" srcOrd="1" destOrd="0" presId="urn:microsoft.com/office/officeart/2005/8/layout/process4"/>
    <dgm:cxn modelId="{92B2A5F8-2CDB-4157-8DCC-E3DB7EE6F789}" srcId="{0A7217AA-AA2C-487A-B2D0-47FF3A727A96}" destId="{A4247045-20CE-478E-BBF0-89EFCB80A7FF}" srcOrd="4" destOrd="0" parTransId="{905F5217-53D4-45C3-BE7E-1AD51FD6D456}" sibTransId="{AD2AE373-8A15-4528-BFAC-D8A3FECB0F4F}"/>
    <dgm:cxn modelId="{305DE5D0-767C-45E7-86F4-D6C4904909EA}" type="presOf" srcId="{7BCD4651-082E-4116-8503-1AFF7F7621AF}" destId="{0B41A3DB-C517-439B-A75A-E58DC7544AEF}" srcOrd="0" destOrd="0" presId="urn:microsoft.com/office/officeart/2005/8/layout/process4"/>
    <dgm:cxn modelId="{CAFCC991-D3DA-42D3-82D5-A99B4EABFDB1}" srcId="{D364D6A2-C2D9-4619-B844-C0DDCC16DB1D}" destId="{0CD0805F-71C5-424C-BFB1-D9C42D532C6A}" srcOrd="0" destOrd="0" parTransId="{C3FBBA6A-8E25-45E7-A1DA-C87054574B4F}" sibTransId="{F3B7EB0C-5257-477A-8A96-8F149DB9AB1B}"/>
    <dgm:cxn modelId="{B1331A02-6E93-4BB0-AE31-8A97110B48B8}" type="presOf" srcId="{ABBB9F0E-91EA-49F1-9FDF-F5C83202B84B}" destId="{58720679-0700-4C33-A3D8-4A0772EEE207}" srcOrd="0" destOrd="0" presId="urn:microsoft.com/office/officeart/2005/8/layout/process4"/>
    <dgm:cxn modelId="{FB791891-A325-4AC8-BEAE-5C17086AA6A1}" type="presOf" srcId="{3C3E5AE5-5EE5-4B36-BE69-D158967BCCAC}" destId="{7A9F3394-FFEC-4249-8054-0D9DBFA38699}" srcOrd="0" destOrd="0" presId="urn:microsoft.com/office/officeart/2005/8/layout/process4"/>
    <dgm:cxn modelId="{923121D8-C21B-49FA-8ABC-D10A1B7D8A73}" srcId="{88BED231-A731-42A5-955E-1AA2BB41B47A}" destId="{3C3E5AE5-5EE5-4B36-BE69-D158967BCCAC}" srcOrd="0" destOrd="0" parTransId="{CA066A1A-0D10-4364-BDC0-3D204EE7290B}" sibTransId="{8E23C313-65BE-42D6-B6E2-B5CD9D9CE50A}"/>
    <dgm:cxn modelId="{08181DA3-C283-4CDF-9BF7-B09AD60612D0}" srcId="{0A7217AA-AA2C-487A-B2D0-47FF3A727A96}" destId="{ABBB9F0E-91EA-49F1-9FDF-F5C83202B84B}" srcOrd="3" destOrd="0" parTransId="{2A6C760C-404A-42D7-A282-150D70B0D15E}" sibTransId="{FAACD907-9C7B-4642-8050-1A68A30313F8}"/>
    <dgm:cxn modelId="{65815EBC-6B7A-4F39-9D16-FC3EB4EDDA8F}" type="presOf" srcId="{8D445D65-D06D-49EB-AC67-5BB8F61D9283}" destId="{8C6D3628-7C19-426F-800D-7B528067627A}" srcOrd="1" destOrd="0" presId="urn:microsoft.com/office/officeart/2005/8/layout/process4"/>
    <dgm:cxn modelId="{7BC8743E-4C83-4411-B06F-E704072CAF62}" type="presOf" srcId="{ABBB9F0E-91EA-49F1-9FDF-F5C83202B84B}" destId="{B4AED5BB-CB01-43A0-9F84-21785C72224E}" srcOrd="1" destOrd="0" presId="urn:microsoft.com/office/officeart/2005/8/layout/process4"/>
    <dgm:cxn modelId="{24C0B126-F9EE-4582-A977-108EAF115D6F}" type="presOf" srcId="{A4247045-20CE-478E-BBF0-89EFCB80A7FF}" destId="{26F3126E-EA02-421D-8A58-783FE4046AC4}" srcOrd="0" destOrd="0" presId="urn:microsoft.com/office/officeart/2005/8/layout/process4"/>
    <dgm:cxn modelId="{0C3ACB7A-A798-4723-A0E9-5793F9379640}" type="presOf" srcId="{0CD0805F-71C5-424C-BFB1-D9C42D532C6A}" destId="{C95D6F53-3CA9-4F0F-AA8B-CC1BBEA8DD58}" srcOrd="0" destOrd="0" presId="urn:microsoft.com/office/officeart/2005/8/layout/process4"/>
    <dgm:cxn modelId="{49F547D7-9184-4640-8885-EF399E14C7CE}" srcId="{AF81598F-3E5A-4A76-AA92-2C0BD80137CC}" destId="{27280F92-2A2A-43E0-ABDF-4D3C6109D26E}" srcOrd="0" destOrd="0" parTransId="{96B50D7D-8D13-43F8-BCEC-16A088FBBBD3}" sibTransId="{FD28A690-9739-46E9-AAEA-E384A0C2E0B6}"/>
    <dgm:cxn modelId="{FA35CD65-970C-4D13-AE15-E71DFF4B5A93}" srcId="{0A7217AA-AA2C-487A-B2D0-47FF3A727A96}" destId="{D364D6A2-C2D9-4619-B844-C0DDCC16DB1D}" srcOrd="6" destOrd="0" parTransId="{D06B5065-DE83-4C38-9792-76B5F8424388}" sibTransId="{54BE72D0-1446-42AB-9A3B-317C3BD09E2C}"/>
    <dgm:cxn modelId="{8E08432A-CBCF-4FAC-AA90-2D5362D16A15}" type="presOf" srcId="{0A7217AA-AA2C-487A-B2D0-47FF3A727A96}" destId="{F27C2578-DEA3-4ABA-B9A4-590F389A067A}" srcOrd="0" destOrd="0" presId="urn:microsoft.com/office/officeart/2005/8/layout/process4"/>
    <dgm:cxn modelId="{7E447A85-F3FC-4023-AF39-E5D5DA239F1A}" type="presOf" srcId="{0C477A5C-3A7D-4A7E-A9E6-6AC70DA0A9ED}" destId="{E0851A35-A9A6-444E-9DCD-5DD7EA81598E}" srcOrd="0" destOrd="0" presId="urn:microsoft.com/office/officeart/2005/8/layout/process4"/>
    <dgm:cxn modelId="{C9037CF7-C44A-49FC-94F6-5A90052DA5B2}" type="presParOf" srcId="{F27C2578-DEA3-4ABA-B9A4-590F389A067A}" destId="{61B219B1-C7B3-481D-BD42-DD4AC1C44EFB}" srcOrd="0" destOrd="0" presId="urn:microsoft.com/office/officeart/2005/8/layout/process4"/>
    <dgm:cxn modelId="{1EEADF6D-4687-43AA-B54A-998EF34199D7}" type="presParOf" srcId="{61B219B1-C7B3-481D-BD42-DD4AC1C44EFB}" destId="{4EDECF6A-A7FF-41D2-859C-D8C03EE72428}" srcOrd="0" destOrd="0" presId="urn:microsoft.com/office/officeart/2005/8/layout/process4"/>
    <dgm:cxn modelId="{8E743A93-B018-4B73-AE85-776B3F4A46EA}" type="presParOf" srcId="{61B219B1-C7B3-481D-BD42-DD4AC1C44EFB}" destId="{A6B3E4CA-6A44-466F-BC30-9017D53D912E}" srcOrd="1" destOrd="0" presId="urn:microsoft.com/office/officeart/2005/8/layout/process4"/>
    <dgm:cxn modelId="{53C7ED3A-AE99-41AA-AC4D-E266472D3390}" type="presParOf" srcId="{61B219B1-C7B3-481D-BD42-DD4AC1C44EFB}" destId="{10E73450-CA39-4C07-AEF6-C25848C2CBCA}" srcOrd="2" destOrd="0" presId="urn:microsoft.com/office/officeart/2005/8/layout/process4"/>
    <dgm:cxn modelId="{FABEF4C5-82B7-46F8-A382-EA370A34D4BD}" type="presParOf" srcId="{10E73450-CA39-4C07-AEF6-C25848C2CBCA}" destId="{7A9F3394-FFEC-4249-8054-0D9DBFA38699}" srcOrd="0" destOrd="0" presId="urn:microsoft.com/office/officeart/2005/8/layout/process4"/>
    <dgm:cxn modelId="{C7109B20-8BF7-4D21-80DF-761271BD2F34}" type="presParOf" srcId="{F27C2578-DEA3-4ABA-B9A4-590F389A067A}" destId="{630B23AB-15CF-4C7D-B3D5-8696B15548A5}" srcOrd="1" destOrd="0" presId="urn:microsoft.com/office/officeart/2005/8/layout/process4"/>
    <dgm:cxn modelId="{987E1FC7-24F7-4266-BD6A-A55F299214E6}" type="presParOf" srcId="{F27C2578-DEA3-4ABA-B9A4-590F389A067A}" destId="{0502EC6C-8730-493A-B81C-64F2194956BB}" srcOrd="2" destOrd="0" presId="urn:microsoft.com/office/officeart/2005/8/layout/process4"/>
    <dgm:cxn modelId="{DE8F9740-105B-4C27-A7BB-590114B96E90}" type="presParOf" srcId="{0502EC6C-8730-493A-B81C-64F2194956BB}" destId="{FD61C088-0615-4972-8DB6-424259ED755B}" srcOrd="0" destOrd="0" presId="urn:microsoft.com/office/officeart/2005/8/layout/process4"/>
    <dgm:cxn modelId="{435C87B5-88A7-43F4-A20D-D8139AC87E12}" type="presParOf" srcId="{0502EC6C-8730-493A-B81C-64F2194956BB}" destId="{7C421185-534E-4EC5-8A3D-C42F5CD4A7D4}" srcOrd="1" destOrd="0" presId="urn:microsoft.com/office/officeart/2005/8/layout/process4"/>
    <dgm:cxn modelId="{A2C04A2C-B518-4D51-8A0A-82EF3B0A5531}" type="presParOf" srcId="{0502EC6C-8730-493A-B81C-64F2194956BB}" destId="{49008FAB-05FD-409B-BF58-6FA7A18337ED}" srcOrd="2" destOrd="0" presId="urn:microsoft.com/office/officeart/2005/8/layout/process4"/>
    <dgm:cxn modelId="{0B4D2759-3DC6-475A-B07C-E08F015C6F13}" type="presParOf" srcId="{49008FAB-05FD-409B-BF58-6FA7A18337ED}" destId="{C95D6F53-3CA9-4F0F-AA8B-CC1BBEA8DD58}" srcOrd="0" destOrd="0" presId="urn:microsoft.com/office/officeart/2005/8/layout/process4"/>
    <dgm:cxn modelId="{C9C7B5F2-E3BA-4163-B4A9-564EAF64148D}" type="presParOf" srcId="{F27C2578-DEA3-4ABA-B9A4-590F389A067A}" destId="{E7C8F4E5-5593-497D-8581-414CD8E9864D}" srcOrd="3" destOrd="0" presId="urn:microsoft.com/office/officeart/2005/8/layout/process4"/>
    <dgm:cxn modelId="{2D5C21EF-96DB-4E72-B3BC-3B4C6B38B5EE}" type="presParOf" srcId="{F27C2578-DEA3-4ABA-B9A4-590F389A067A}" destId="{F1889532-1C85-4EC5-A949-36E2E02FDEFC}" srcOrd="4" destOrd="0" presId="urn:microsoft.com/office/officeart/2005/8/layout/process4"/>
    <dgm:cxn modelId="{99F77A9E-E8ED-4001-A73E-976DA027D020}" type="presParOf" srcId="{F1889532-1C85-4EC5-A949-36E2E02FDEFC}" destId="{E0851A35-A9A6-444E-9DCD-5DD7EA81598E}" srcOrd="0" destOrd="0" presId="urn:microsoft.com/office/officeart/2005/8/layout/process4"/>
    <dgm:cxn modelId="{CF64A8DA-13ED-4B77-B0DE-F6CF4A6E76B5}" type="presParOf" srcId="{F1889532-1C85-4EC5-A949-36E2E02FDEFC}" destId="{90CEAF8E-2913-4A93-90E6-B7E7F19C2D2A}" srcOrd="1" destOrd="0" presId="urn:microsoft.com/office/officeart/2005/8/layout/process4"/>
    <dgm:cxn modelId="{70079F24-534D-4AD1-BEAD-57EB395B3C6C}" type="presParOf" srcId="{F1889532-1C85-4EC5-A949-36E2E02FDEFC}" destId="{B008D702-3544-4E01-8EC6-7A907A8763D6}" srcOrd="2" destOrd="0" presId="urn:microsoft.com/office/officeart/2005/8/layout/process4"/>
    <dgm:cxn modelId="{88DFBBA8-9269-44BC-88BF-324F0620F848}" type="presParOf" srcId="{B008D702-3544-4E01-8EC6-7A907A8763D6}" destId="{8B06009E-69B7-474C-A8B5-1949E018E7FC}" srcOrd="0" destOrd="0" presId="urn:microsoft.com/office/officeart/2005/8/layout/process4"/>
    <dgm:cxn modelId="{ACBA21C5-16B8-46FC-925E-5E34AB70D64C}" type="presParOf" srcId="{F27C2578-DEA3-4ABA-B9A4-590F389A067A}" destId="{D908EF35-2E40-4D99-87F1-EFC5ADB7F758}" srcOrd="5" destOrd="0" presId="urn:microsoft.com/office/officeart/2005/8/layout/process4"/>
    <dgm:cxn modelId="{0BF724A1-F32F-4F0B-BBEB-60072EB6CE1F}" type="presParOf" srcId="{F27C2578-DEA3-4ABA-B9A4-590F389A067A}" destId="{3D5286C5-029E-4010-84AC-BEB8D5314906}" srcOrd="6" destOrd="0" presId="urn:microsoft.com/office/officeart/2005/8/layout/process4"/>
    <dgm:cxn modelId="{50FE02F7-F4EF-426E-9C20-A349EA1210F2}" type="presParOf" srcId="{3D5286C5-029E-4010-84AC-BEB8D5314906}" destId="{26F3126E-EA02-421D-8A58-783FE4046AC4}" srcOrd="0" destOrd="0" presId="urn:microsoft.com/office/officeart/2005/8/layout/process4"/>
    <dgm:cxn modelId="{E6347FF9-AD41-4392-AE9B-0ACDA75E03E7}" type="presParOf" srcId="{3D5286C5-029E-4010-84AC-BEB8D5314906}" destId="{A4F79DB3-2C1B-4509-8D1C-ACD7BB7AC12B}" srcOrd="1" destOrd="0" presId="urn:microsoft.com/office/officeart/2005/8/layout/process4"/>
    <dgm:cxn modelId="{AD4DE431-1B84-4E28-9E00-BFBFADD7905A}" type="presParOf" srcId="{3D5286C5-029E-4010-84AC-BEB8D5314906}" destId="{1CDBC517-1340-44A1-91BD-215FDF686825}" srcOrd="2" destOrd="0" presId="urn:microsoft.com/office/officeart/2005/8/layout/process4"/>
    <dgm:cxn modelId="{2D20C6BA-8FF2-40AB-88B4-F752806D94CA}" type="presParOf" srcId="{1CDBC517-1340-44A1-91BD-215FDF686825}" destId="{772857E1-11DF-47E6-98C7-BEFFED0BCBC8}" srcOrd="0" destOrd="0" presId="urn:microsoft.com/office/officeart/2005/8/layout/process4"/>
    <dgm:cxn modelId="{8F8593CA-A83D-4FB1-A47F-BBED623433EA}" type="presParOf" srcId="{F27C2578-DEA3-4ABA-B9A4-590F389A067A}" destId="{07412E38-115F-4874-925B-3A8381B04C00}" srcOrd="7" destOrd="0" presId="urn:microsoft.com/office/officeart/2005/8/layout/process4"/>
    <dgm:cxn modelId="{29FF4AF6-5F5C-405C-A879-A77E08092F8F}" type="presParOf" srcId="{F27C2578-DEA3-4ABA-B9A4-590F389A067A}" destId="{4EB25413-A9A3-48D8-BC4D-F3D718FB27BB}" srcOrd="8" destOrd="0" presId="urn:microsoft.com/office/officeart/2005/8/layout/process4"/>
    <dgm:cxn modelId="{0DAFD61E-2634-4243-A7D0-A4A5187C1D85}" type="presParOf" srcId="{4EB25413-A9A3-48D8-BC4D-F3D718FB27BB}" destId="{58720679-0700-4C33-A3D8-4A0772EEE207}" srcOrd="0" destOrd="0" presId="urn:microsoft.com/office/officeart/2005/8/layout/process4"/>
    <dgm:cxn modelId="{62D62892-23B8-4297-AF71-846B22DF63FA}" type="presParOf" srcId="{4EB25413-A9A3-48D8-BC4D-F3D718FB27BB}" destId="{B4AED5BB-CB01-43A0-9F84-21785C72224E}" srcOrd="1" destOrd="0" presId="urn:microsoft.com/office/officeart/2005/8/layout/process4"/>
    <dgm:cxn modelId="{A6665390-F2B1-46D1-804C-EB4B73DA2D27}" type="presParOf" srcId="{4EB25413-A9A3-48D8-BC4D-F3D718FB27BB}" destId="{566BABC1-C84B-4436-A36B-A331CA491602}" srcOrd="2" destOrd="0" presId="urn:microsoft.com/office/officeart/2005/8/layout/process4"/>
    <dgm:cxn modelId="{F319D3E6-1510-440D-A12E-8ED1584B4A6C}" type="presParOf" srcId="{566BABC1-C84B-4436-A36B-A331CA491602}" destId="{CDCB6B81-A0C0-4DDB-ADC4-FB3198D9ED03}" srcOrd="0" destOrd="0" presId="urn:microsoft.com/office/officeart/2005/8/layout/process4"/>
    <dgm:cxn modelId="{AE72A05F-1E5E-4953-A1C2-0B821FD1FD8F}" type="presParOf" srcId="{F27C2578-DEA3-4ABA-B9A4-590F389A067A}" destId="{DFC78E6B-8AAB-4441-BC03-A32BBFC049A5}" srcOrd="9" destOrd="0" presId="urn:microsoft.com/office/officeart/2005/8/layout/process4"/>
    <dgm:cxn modelId="{3E824916-17E5-4148-ADB7-9CA589E9E899}" type="presParOf" srcId="{F27C2578-DEA3-4ABA-B9A4-590F389A067A}" destId="{19295B45-9C6D-4B26-8552-4D98153AFFF6}" srcOrd="10" destOrd="0" presId="urn:microsoft.com/office/officeart/2005/8/layout/process4"/>
    <dgm:cxn modelId="{CC85F0C3-0895-49AF-900C-E1C3A483C8A3}" type="presParOf" srcId="{19295B45-9C6D-4B26-8552-4D98153AFFF6}" destId="{1482E59A-948C-4F1D-8D01-D85C6EC72A4D}" srcOrd="0" destOrd="0" presId="urn:microsoft.com/office/officeart/2005/8/layout/process4"/>
    <dgm:cxn modelId="{D53E75BF-6C94-4384-A70F-7AC0571B2A38}" type="presParOf" srcId="{19295B45-9C6D-4B26-8552-4D98153AFFF6}" destId="{956AEBE8-2A81-4A73-82A5-1B63FA61C848}" srcOrd="1" destOrd="0" presId="urn:microsoft.com/office/officeart/2005/8/layout/process4"/>
    <dgm:cxn modelId="{BC14831A-F29A-4835-A7CF-38558B93CD90}" type="presParOf" srcId="{19295B45-9C6D-4B26-8552-4D98153AFFF6}" destId="{5799937C-1289-440D-BE3E-F35E5F3F3860}" srcOrd="2" destOrd="0" presId="urn:microsoft.com/office/officeart/2005/8/layout/process4"/>
    <dgm:cxn modelId="{4E49ABB5-5C31-4217-96A2-250C45D8C5CD}" type="presParOf" srcId="{5799937C-1289-440D-BE3E-F35E5F3F3860}" destId="{5EB38C82-1538-4EE1-BE73-C4618DC328B0}" srcOrd="0" destOrd="0" presId="urn:microsoft.com/office/officeart/2005/8/layout/process4"/>
    <dgm:cxn modelId="{2D72A912-53F9-41C1-9786-C94041A576A4}" type="presParOf" srcId="{F27C2578-DEA3-4ABA-B9A4-590F389A067A}" destId="{40873A55-5327-4F4F-A995-D2CA959A9CAF}" srcOrd="11" destOrd="0" presId="urn:microsoft.com/office/officeart/2005/8/layout/process4"/>
    <dgm:cxn modelId="{AD609E67-5548-4C8A-934D-5F73C0C88561}" type="presParOf" srcId="{F27C2578-DEA3-4ABA-B9A4-590F389A067A}" destId="{EC5460F5-94FF-470A-A2A2-46EA64F9CBC1}" srcOrd="12" destOrd="0" presId="urn:microsoft.com/office/officeart/2005/8/layout/process4"/>
    <dgm:cxn modelId="{72E55791-40E2-4E5D-9F21-CE809AC7CC03}" type="presParOf" srcId="{EC5460F5-94FF-470A-A2A2-46EA64F9CBC1}" destId="{0B41A3DB-C517-439B-A75A-E58DC7544AEF}" srcOrd="0" destOrd="0" presId="urn:microsoft.com/office/officeart/2005/8/layout/process4"/>
    <dgm:cxn modelId="{659FD172-EC82-4540-92BC-DD08202BF1CB}" type="presParOf" srcId="{EC5460F5-94FF-470A-A2A2-46EA64F9CBC1}" destId="{AD374148-C17B-4770-BEE3-4B623F6D09F4}" srcOrd="1" destOrd="0" presId="urn:microsoft.com/office/officeart/2005/8/layout/process4"/>
    <dgm:cxn modelId="{A3CB01D6-8227-49BC-8D93-98448F995082}" type="presParOf" srcId="{EC5460F5-94FF-470A-A2A2-46EA64F9CBC1}" destId="{86477ECC-55E3-4B59-94B3-936C46CEF211}" srcOrd="2" destOrd="0" presId="urn:microsoft.com/office/officeart/2005/8/layout/process4"/>
    <dgm:cxn modelId="{08E61DD4-66D7-4EB3-8F12-19A7AA89408D}" type="presParOf" srcId="{86477ECC-55E3-4B59-94B3-936C46CEF211}" destId="{2AE22B0F-DC9C-4F26-BD5B-406C036628BE}" srcOrd="0" destOrd="0" presId="urn:microsoft.com/office/officeart/2005/8/layout/process4"/>
    <dgm:cxn modelId="{BC72AD8A-2BA7-4819-A398-46C38E4F891B}" type="presParOf" srcId="{F27C2578-DEA3-4ABA-B9A4-590F389A067A}" destId="{C4449D0A-EEA8-4EDD-9A00-282A98E9D55B}" srcOrd="13" destOrd="0" presId="urn:microsoft.com/office/officeart/2005/8/layout/process4"/>
    <dgm:cxn modelId="{71EBA0CB-374E-4F54-B3B4-4863BA6825A8}" type="presParOf" srcId="{F27C2578-DEA3-4ABA-B9A4-590F389A067A}" destId="{A43DD501-19ED-4D2F-88C5-DD3CD86660C4}" srcOrd="14" destOrd="0" presId="urn:microsoft.com/office/officeart/2005/8/layout/process4"/>
    <dgm:cxn modelId="{A45BAF3E-2123-49F4-B497-EA2D7F3423B8}" type="presParOf" srcId="{A43DD501-19ED-4D2F-88C5-DD3CD86660C4}" destId="{2BD36FB6-B638-40FA-8C32-DE47F4BA5DFA}" srcOrd="0" destOrd="0" presId="urn:microsoft.com/office/officeart/2005/8/layout/process4"/>
    <dgm:cxn modelId="{C9E6DC2B-DD11-4E1B-B683-1E2C97445242}" type="presParOf" srcId="{A43DD501-19ED-4D2F-88C5-DD3CD86660C4}" destId="{8C6D3628-7C19-426F-800D-7B528067627A}" srcOrd="1" destOrd="0" presId="urn:microsoft.com/office/officeart/2005/8/layout/process4"/>
    <dgm:cxn modelId="{7B66D992-46E2-448F-BE44-AE376087FF47}" type="presParOf" srcId="{A43DD501-19ED-4D2F-88C5-DD3CD86660C4}" destId="{43A6EC1A-66DA-4334-AC75-5F3FACBEB63A}" srcOrd="2" destOrd="0" presId="urn:microsoft.com/office/officeart/2005/8/layout/process4"/>
    <dgm:cxn modelId="{9CDD864F-0471-449E-BF9F-1300250B20FD}" type="presParOf" srcId="{43A6EC1A-66DA-4334-AC75-5F3FACBEB63A}" destId="{711F8D92-5C3D-41A2-B00E-60D461603BC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5" name="Footer Placeholder 4"/>
          <p:cNvSpPr>
            <a:spLocks noGrp="1"/>
          </p:cNvSpPr>
          <p:nvPr>
            <p:ph type="ftr" sz="quarter" idx="11"/>
          </p:nvPr>
        </p:nvSpPr>
        <p:spPr/>
        <p:txBody>
          <a:bodyPr/>
          <a:lstStyle/>
          <a:p>
            <a:endParaRPr lang="pl-PL">
              <a:solidFill>
                <a:srgbClr val="2F2B20">
                  <a:lumMod val="50000"/>
                  <a:lumOff val="50000"/>
                </a:srgbClr>
              </a:solidFill>
            </a:endParaRPr>
          </a:p>
        </p:txBody>
      </p:sp>
      <p:sp>
        <p:nvSpPr>
          <p:cNvPr id="6" name="Slide Number Placeholder 5"/>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230935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8" name="Footer Placeholder 7"/>
          <p:cNvSpPr>
            <a:spLocks noGrp="1"/>
          </p:cNvSpPr>
          <p:nvPr>
            <p:ph type="ftr" sz="quarter" idx="11"/>
          </p:nvPr>
        </p:nvSpPr>
        <p:spPr/>
        <p:txBody>
          <a:bodyPr/>
          <a:lstStyle/>
          <a:p>
            <a:endParaRPr lang="pl-PL">
              <a:solidFill>
                <a:srgbClr val="2F2B20">
                  <a:lumMod val="50000"/>
                  <a:lumOff val="50000"/>
                </a:srgbClr>
              </a:solidFill>
            </a:endParaRPr>
          </a:p>
        </p:txBody>
      </p:sp>
      <p:sp>
        <p:nvSpPr>
          <p:cNvPr id="9" name="Slide Number Placeholder 8"/>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254031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8" name="Footer Placeholder 7"/>
          <p:cNvSpPr>
            <a:spLocks noGrp="1"/>
          </p:cNvSpPr>
          <p:nvPr>
            <p:ph type="ftr" sz="quarter" idx="11"/>
          </p:nvPr>
        </p:nvSpPr>
        <p:spPr/>
        <p:txBody>
          <a:bodyPr/>
          <a:lstStyle/>
          <a:p>
            <a:endParaRPr lang="pl-PL">
              <a:solidFill>
                <a:srgbClr val="2F2B20">
                  <a:lumMod val="50000"/>
                  <a:lumOff val="50000"/>
                </a:srgbClr>
              </a:solidFill>
            </a:endParaRPr>
          </a:p>
        </p:txBody>
      </p:sp>
      <p:sp>
        <p:nvSpPr>
          <p:cNvPr id="9" name="Slide Number Placeholder 8"/>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40539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5" name="Footer Placeholder 4"/>
          <p:cNvSpPr>
            <a:spLocks noGrp="1"/>
          </p:cNvSpPr>
          <p:nvPr>
            <p:ph type="ftr" sz="quarter" idx="11"/>
          </p:nvPr>
        </p:nvSpPr>
        <p:spPr/>
        <p:txBody>
          <a:bodyPr/>
          <a:lstStyle/>
          <a:p>
            <a:endParaRPr lang="pl-PL">
              <a:solidFill>
                <a:srgbClr val="2F2B20">
                  <a:lumMod val="50000"/>
                  <a:lumOff val="50000"/>
                </a:srgbClr>
              </a:solidFill>
            </a:endParaRPr>
          </a:p>
        </p:txBody>
      </p:sp>
      <p:sp>
        <p:nvSpPr>
          <p:cNvPr id="6" name="Slide Number Placeholder 5"/>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348611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5" name="Footer Placeholder 4"/>
          <p:cNvSpPr>
            <a:spLocks noGrp="1"/>
          </p:cNvSpPr>
          <p:nvPr>
            <p:ph type="ftr" sz="quarter" idx="11"/>
          </p:nvPr>
        </p:nvSpPr>
        <p:spPr/>
        <p:txBody>
          <a:bodyPr/>
          <a:lstStyle/>
          <a:p>
            <a:endParaRPr lang="pl-PL">
              <a:solidFill>
                <a:srgbClr val="2F2B20">
                  <a:lumMod val="50000"/>
                  <a:lumOff val="50000"/>
                </a:srgbClr>
              </a:solidFill>
            </a:endParaRPr>
          </a:p>
        </p:txBody>
      </p:sp>
      <p:sp>
        <p:nvSpPr>
          <p:cNvPr id="6" name="Slide Number Placeholder 5"/>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40264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9" name="Footer Placeholder 8"/>
          <p:cNvSpPr>
            <a:spLocks noGrp="1"/>
          </p:cNvSpPr>
          <p:nvPr>
            <p:ph type="ftr" sz="quarter" idx="11"/>
          </p:nvPr>
        </p:nvSpPr>
        <p:spPr/>
        <p:txBody>
          <a:bodyPr/>
          <a:lstStyle/>
          <a:p>
            <a:endParaRPr lang="pl-PL">
              <a:solidFill>
                <a:srgbClr val="2F2B20">
                  <a:lumMod val="50000"/>
                  <a:lumOff val="50000"/>
                </a:srgbClr>
              </a:solidFill>
            </a:endParaRPr>
          </a:p>
        </p:txBody>
      </p:sp>
      <p:sp>
        <p:nvSpPr>
          <p:cNvPr id="10" name="Slide Number Placeholder 9"/>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7308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Date Placeholder 1"/>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11" name="Footer Placeholder 10"/>
          <p:cNvSpPr>
            <a:spLocks noGrp="1"/>
          </p:cNvSpPr>
          <p:nvPr>
            <p:ph type="ftr" sz="quarter" idx="11"/>
          </p:nvPr>
        </p:nvSpPr>
        <p:spPr/>
        <p:txBody>
          <a:bodyPr/>
          <a:lstStyle/>
          <a:p>
            <a:endParaRPr lang="pl-PL">
              <a:solidFill>
                <a:srgbClr val="2F2B20">
                  <a:lumMod val="50000"/>
                  <a:lumOff val="50000"/>
                </a:srgbClr>
              </a:solidFill>
            </a:endParaRPr>
          </a:p>
        </p:txBody>
      </p:sp>
      <p:sp>
        <p:nvSpPr>
          <p:cNvPr id="12" name="Slide Number Placeholder 11"/>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41821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2" name="Date Placeholder 1"/>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7" name="Footer Placeholder 6"/>
          <p:cNvSpPr>
            <a:spLocks noGrp="1"/>
          </p:cNvSpPr>
          <p:nvPr>
            <p:ph type="ftr" sz="quarter" idx="11"/>
          </p:nvPr>
        </p:nvSpPr>
        <p:spPr/>
        <p:txBody>
          <a:bodyPr/>
          <a:lstStyle/>
          <a:p>
            <a:endParaRPr lang="pl-PL">
              <a:solidFill>
                <a:srgbClr val="2F2B20">
                  <a:lumMod val="50000"/>
                  <a:lumOff val="50000"/>
                </a:srgbClr>
              </a:solidFill>
            </a:endParaRPr>
          </a:p>
        </p:txBody>
      </p:sp>
      <p:sp>
        <p:nvSpPr>
          <p:cNvPr id="8" name="Slide Number Placeholder 7"/>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44653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6" name="Footer Placeholder 5"/>
          <p:cNvSpPr>
            <a:spLocks noGrp="1"/>
          </p:cNvSpPr>
          <p:nvPr>
            <p:ph type="ftr" sz="quarter" idx="11"/>
          </p:nvPr>
        </p:nvSpPr>
        <p:spPr/>
        <p:txBody>
          <a:bodyPr/>
          <a:lstStyle/>
          <a:p>
            <a:endParaRPr lang="pl-PL">
              <a:solidFill>
                <a:srgbClr val="2F2B20">
                  <a:lumMod val="50000"/>
                  <a:lumOff val="50000"/>
                </a:srgbClr>
              </a:solidFill>
            </a:endParaRPr>
          </a:p>
        </p:txBody>
      </p:sp>
      <p:sp>
        <p:nvSpPr>
          <p:cNvPr id="7" name="Slide Number Placeholder 6"/>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32838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l-PL" smtClean="0"/>
              <a:t>Kliknij, aby edytować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9" name="Footer Placeholder 8"/>
          <p:cNvSpPr>
            <a:spLocks noGrp="1"/>
          </p:cNvSpPr>
          <p:nvPr>
            <p:ph type="ftr" sz="quarter" idx="11"/>
          </p:nvPr>
        </p:nvSpPr>
        <p:spPr/>
        <p:txBody>
          <a:bodyPr/>
          <a:lstStyle/>
          <a:p>
            <a:endParaRPr lang="pl-PL">
              <a:solidFill>
                <a:srgbClr val="2F2B20">
                  <a:lumMod val="50000"/>
                  <a:lumOff val="50000"/>
                </a:srgbClr>
              </a:solidFill>
            </a:endParaRPr>
          </a:p>
        </p:txBody>
      </p:sp>
      <p:sp>
        <p:nvSpPr>
          <p:cNvPr id="10" name="Slide Number Placeholder 9"/>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29620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B784D2C8-6F3A-47F8-9334-EC30AA6C6148}" type="datetimeFigureOut">
              <a:rPr lang="pl-PL" smtClean="0">
                <a:solidFill>
                  <a:srgbClr val="2F2B20">
                    <a:lumMod val="50000"/>
                    <a:lumOff val="50000"/>
                  </a:srgbClr>
                </a:solidFill>
              </a:rPr>
              <a:pPr/>
              <a:t>2016-09-19</a:t>
            </a:fld>
            <a:endParaRPr lang="pl-PL">
              <a:solidFill>
                <a:srgbClr val="2F2B2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pl-PL">
              <a:solidFill>
                <a:srgbClr val="2F2B20">
                  <a:lumMod val="50000"/>
                  <a:lumOff val="50000"/>
                </a:srgbClr>
              </a:solidFill>
            </a:endParaRPr>
          </a:p>
        </p:txBody>
      </p:sp>
      <p:sp>
        <p:nvSpPr>
          <p:cNvPr id="10" name="Slide Number Placeholder 9"/>
          <p:cNvSpPr>
            <a:spLocks noGrp="1"/>
          </p:cNvSpPr>
          <p:nvPr>
            <p:ph type="sldNum" sz="quarter" idx="12"/>
          </p:nvPr>
        </p:nvSpPr>
        <p:spPr/>
        <p:txBody>
          <a:bodyPr/>
          <a:lstStyle/>
          <a:p>
            <a:fld id="{9578C099-1AB5-45F2-A6A0-5AD2F0488079}" type="slidenum">
              <a:rPr lang="pl-PL" smtClean="0">
                <a:solidFill>
                  <a:srgbClr val="A9A57C"/>
                </a:solidFill>
              </a:rPr>
              <a:pPr/>
              <a:t>‹#›</a:t>
            </a:fld>
            <a:endParaRPr lang="pl-PL">
              <a:solidFill>
                <a:srgbClr val="A9A57C"/>
              </a:solidFill>
            </a:endParaRPr>
          </a:p>
        </p:txBody>
      </p:sp>
    </p:spTree>
    <p:extLst>
      <p:ext uri="{BB962C8B-B14F-4D97-AF65-F5344CB8AC3E}">
        <p14:creationId xmlns:p14="http://schemas.microsoft.com/office/powerpoint/2010/main" val="7637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D123904-4617-42E6-A85E-15310C1487CC}" type="datetimeFigureOut">
              <a:rPr lang="pl-PL" smtClean="0"/>
              <a:t>2016-09-19</a:t>
            </a:fld>
            <a:endParaRPr lang="pl-PL"/>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25287EC-54B0-4D23-A6CF-CD238A5F42B6}" type="slidenum">
              <a:rPr lang="pl-PL" smtClean="0"/>
              <a:t>‹#›</a:t>
            </a:fld>
            <a:endParaRPr lang="pl-PL"/>
          </a:p>
        </p:txBody>
      </p:sp>
    </p:spTree>
    <p:extLst>
      <p:ext uri="{BB962C8B-B14F-4D97-AF65-F5344CB8AC3E}">
        <p14:creationId xmlns:p14="http://schemas.microsoft.com/office/powerpoint/2010/main" val="3135286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66653" y="1779937"/>
            <a:ext cx="7315200" cy="3255264"/>
          </a:xfrm>
        </p:spPr>
        <p:txBody>
          <a:bodyPr>
            <a:normAutofit fontScale="90000"/>
          </a:bodyPr>
          <a:lstStyle/>
          <a:p>
            <a:pPr algn="ctr"/>
            <a:r>
              <a:rPr lang="pl-PL" b="1" dirty="0" smtClean="0"/>
              <a:t>Aktualizacja Lokalnego Programu Rewitalizacji Gminy Błonie do roku 2023</a:t>
            </a:r>
            <a:endParaRPr lang="pl-PL" b="1" dirty="0"/>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32108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85739" y="657225"/>
            <a:ext cx="2428874" cy="556889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FFFFFF"/>
                </a:solidFill>
              </a:rPr>
              <a:t>Tereny o znaczeniu gospodarczym i inwestycyjnym</a:t>
            </a:r>
          </a:p>
        </p:txBody>
      </p:sp>
      <p:sp>
        <p:nvSpPr>
          <p:cNvPr id="2" name="Prostokąt 1"/>
          <p:cNvSpPr/>
          <p:nvPr/>
        </p:nvSpPr>
        <p:spPr>
          <a:xfrm>
            <a:off x="2976562" y="1548844"/>
            <a:ext cx="8482013" cy="3785652"/>
          </a:xfrm>
          <a:prstGeom prst="rect">
            <a:avLst/>
          </a:prstGeom>
        </p:spPr>
        <p:txBody>
          <a:bodyPr wrap="square">
            <a:spAutoFit/>
          </a:bodyPr>
          <a:lstStyle/>
          <a:p>
            <a:pPr indent="450215" algn="ctr">
              <a:spcAft>
                <a:spcPts val="0"/>
              </a:spcAft>
            </a:pPr>
            <a:r>
              <a:rPr lang="pl-PL" sz="2000" b="1" dirty="0" smtClean="0">
                <a:solidFill>
                  <a:schemeClr val="tx1">
                    <a:lumMod val="50000"/>
                    <a:lumOff val="50000"/>
                  </a:schemeClr>
                </a:solidFill>
                <a:effectLst/>
                <a:ea typeface="Calibri" panose="020F0502020204030204" pitchFamily="34" charset="0"/>
                <a:cs typeface="Arial" panose="020B0604020202020204" pitchFamily="34" charset="0"/>
              </a:rPr>
              <a:t>Teren byłego dworca PKP oraz po byłych zakładach Mechaniczno-Precyzyjnych „Mera – Błonie” jest przestrzenią obecnie niezagospodarowaną i zdegradowaną. Ze względu na położenie blisko obszaru centrum oraz wysoki potencjał rozwoju gospodarczego stanowi istotne zaplecze inwestycyjne dla strefy śródmieścia. Ponieważ znaczącym problemem miasta i gminy błonie jest brak wystarczającej liczby inwestycji gospodarczych i powstawania nowych miejsc pracy, co powoduje, emigrację ludności w celach zarobkowych, w wyniku konsultacji społecznych zdecydowano się na włączenie do rewitalizacji terenów o potencjale inwestycyjnym, w celu przywrócenia im funkcji gospodarczych, co pozytywnie wpłynie na sytuację społeczno-gospodarczą miasta i gminy.</a:t>
            </a:r>
            <a:endParaRPr lang="pl-PL" sz="2000" b="1" dirty="0">
              <a:solidFill>
                <a:schemeClr val="tx1">
                  <a:lumMod val="50000"/>
                  <a:lumOff val="50000"/>
                </a:schemeClr>
              </a:solidFill>
              <a:effectLst/>
              <a:ea typeface="Calibri" panose="020F0502020204030204" pitchFamily="34" charset="0"/>
              <a:cs typeface="Arial" panose="020B0604020202020204" pitchFamily="34" charset="0"/>
            </a:endParaRPr>
          </a:p>
        </p:txBody>
      </p:sp>
      <p:pic>
        <p:nvPicPr>
          <p:cNvPr id="4" name="Obraz 3"/>
          <p:cNvPicPr/>
          <p:nvPr/>
        </p:nvPicPr>
        <p:blipFill>
          <a:blip r:embed="rId2">
            <a:extLst>
              <a:ext uri="{28A0092B-C50C-407E-A947-70E740481C1C}">
                <a14:useLocalDpi xmlns:a14="http://schemas.microsoft.com/office/drawing/2010/main" val="0"/>
              </a:ext>
            </a:extLst>
          </a:blip>
          <a:srcRect/>
          <a:stretch>
            <a:fillRect/>
          </a:stretch>
        </p:blipFill>
        <p:spPr bwMode="auto">
          <a:xfrm>
            <a:off x="4337208" y="200025"/>
            <a:ext cx="5760720" cy="457200"/>
          </a:xfrm>
          <a:prstGeom prst="rect">
            <a:avLst/>
          </a:prstGeom>
          <a:noFill/>
          <a:ln>
            <a:noFill/>
          </a:ln>
        </p:spPr>
      </p:pic>
    </p:spTree>
    <p:extLst>
      <p:ext uri="{BB962C8B-B14F-4D97-AF65-F5344CB8AC3E}">
        <p14:creationId xmlns:p14="http://schemas.microsoft.com/office/powerpoint/2010/main" val="50829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rewitalizacja błonie.png"/>
          <p:cNvPicPr/>
          <p:nvPr/>
        </p:nvPicPr>
        <p:blipFill>
          <a:blip r:embed="rId2" cstate="print"/>
          <a:stretch>
            <a:fillRect/>
          </a:stretch>
        </p:blipFill>
        <p:spPr>
          <a:xfrm>
            <a:off x="357188" y="414339"/>
            <a:ext cx="9201150" cy="5943600"/>
          </a:xfrm>
          <a:prstGeom prst="rect">
            <a:avLst/>
          </a:prstGeom>
        </p:spPr>
      </p:pic>
      <p:sp>
        <p:nvSpPr>
          <p:cNvPr id="3" name="Prostokąt 2"/>
          <p:cNvSpPr/>
          <p:nvPr/>
        </p:nvSpPr>
        <p:spPr>
          <a:xfrm>
            <a:off x="9901238" y="2736058"/>
            <a:ext cx="2028825" cy="1300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Obszar rewitalizacji</a:t>
            </a:r>
            <a:endParaRPr lang="pl-PL" sz="2000" b="1" dirty="0"/>
          </a:p>
        </p:txBody>
      </p:sp>
    </p:spTree>
    <p:extLst>
      <p:ext uri="{BB962C8B-B14F-4D97-AF65-F5344CB8AC3E}">
        <p14:creationId xmlns:p14="http://schemas.microsoft.com/office/powerpoint/2010/main" val="106866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7200" b="1" dirty="0"/>
              <a:t>Misja, wizja i cele rewitalizacji</a:t>
            </a:r>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150886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WIZJA</a:t>
            </a:r>
            <a:endParaRPr lang="pl-PL" sz="5400" b="1" dirty="0"/>
          </a:p>
        </p:txBody>
      </p:sp>
      <p:sp>
        <p:nvSpPr>
          <p:cNvPr id="3" name="Symbol zastępczy zawartości 2"/>
          <p:cNvSpPr>
            <a:spLocks noGrp="1"/>
          </p:cNvSpPr>
          <p:nvPr>
            <p:ph idx="1"/>
          </p:nvPr>
        </p:nvSpPr>
        <p:spPr>
          <a:xfrm>
            <a:off x="3912131" y="864108"/>
            <a:ext cx="7617882" cy="5120640"/>
          </a:xfrm>
        </p:spPr>
        <p:txBody>
          <a:bodyPr>
            <a:normAutofit lnSpcReduction="10000"/>
          </a:bodyPr>
          <a:lstStyle/>
          <a:p>
            <a:pPr marL="0" indent="0" algn="ctr">
              <a:buNone/>
            </a:pPr>
            <a:endParaRPr lang="pl-PL" sz="2800" b="1" dirty="0" smtClean="0">
              <a:solidFill>
                <a:schemeClr val="tx2"/>
              </a:solidFill>
            </a:endParaRPr>
          </a:p>
          <a:p>
            <a:pPr marL="0" indent="0" algn="ctr">
              <a:buNone/>
            </a:pPr>
            <a:r>
              <a:rPr lang="pl-PL" sz="2800" b="1" dirty="0" smtClean="0">
                <a:solidFill>
                  <a:schemeClr val="tx2"/>
                </a:solidFill>
              </a:rPr>
              <a:t>Zrównoważony </a:t>
            </a:r>
            <a:r>
              <a:rPr lang="pl-PL" sz="2800" b="1" dirty="0">
                <a:solidFill>
                  <a:schemeClr val="tx2"/>
                </a:solidFill>
              </a:rPr>
              <a:t>rozwój społeczny, gospodarczy, infrastrukturalny i środowiskowy na obszarach wyznaczonych do rewitalizacji. Skoncentrowany na potrzebach lokalnej społeczności, przyczyniający się do jej integracji i wzmacniania więzi, przy jednoczesnym ożywieniu gospodarczym wpłynie na poprawę jakości życia mieszkańców całej gminy.</a:t>
            </a:r>
          </a:p>
          <a:p>
            <a:pPr marL="0" indent="0" algn="ctr">
              <a:buNone/>
            </a:pPr>
            <a:endParaRPr lang="pl-PL" sz="2800" b="1" dirty="0">
              <a:solidFill>
                <a:schemeClr val="tx2"/>
              </a:solidFill>
            </a:endParaRPr>
          </a:p>
          <a:p>
            <a:pPr marL="0" indent="0" algn="ctr">
              <a:buNone/>
            </a:pPr>
            <a:r>
              <a:rPr lang="pl-PL" sz="2800" b="1" dirty="0">
                <a:solidFill>
                  <a:schemeClr val="tx2"/>
                </a:solidFill>
              </a:rPr>
              <a:t>Obszar rewitalizacji postrzegany będzie jako atrakcyjny zarówno dla mieszkańców, jak i inwestorów.</a:t>
            </a:r>
          </a:p>
        </p:txBody>
      </p:sp>
      <p:pic>
        <p:nvPicPr>
          <p:cNvPr id="6" name="Obraz 5"/>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142992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MISJA</a:t>
            </a:r>
            <a:endParaRPr lang="pl-PL" sz="4800" b="1" dirty="0"/>
          </a:p>
        </p:txBody>
      </p:sp>
      <p:sp>
        <p:nvSpPr>
          <p:cNvPr id="3" name="Symbol zastępczy zawartości 2"/>
          <p:cNvSpPr>
            <a:spLocks noGrp="1"/>
          </p:cNvSpPr>
          <p:nvPr>
            <p:ph idx="1"/>
          </p:nvPr>
        </p:nvSpPr>
        <p:spPr/>
        <p:txBody>
          <a:bodyPr/>
          <a:lstStyle/>
          <a:p>
            <a:pPr marL="0" indent="0" algn="ctr">
              <a:buNone/>
            </a:pPr>
            <a:r>
              <a:rPr lang="pl-PL" sz="2800" b="1" dirty="0"/>
              <a:t>Podejmowanie zintegrowanych działań przez władze Gminy Błonie oraz interesariuszy Programu Rewitalizacji (mieszkańców, przedsiębiorców, organizacje pozarządowe itd.) w sferze społecznej, gospodarczej i przestrzenno-funkcjonalnej, finansowanych z kapitału publicznego i prywatnego, wspartych o fundusze zewnętrzne. Działania będą przyczyniały się do niwelowania problemów występujących na obszarach rewitalizacji.</a:t>
            </a:r>
            <a:endParaRPr lang="pl-PL" dirty="0"/>
          </a:p>
        </p:txBody>
      </p:sp>
      <p:pic>
        <p:nvPicPr>
          <p:cNvPr id="5" name="Obraz 4"/>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269799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14299" y="471487"/>
            <a:ext cx="4043363" cy="15001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solidFill>
                  <a:srgbClr val="FFFFFF"/>
                </a:solidFill>
              </a:rPr>
              <a:t>ASPEKT GOSPODARCZO-EKONOMICZNY</a:t>
            </a:r>
            <a:endParaRPr lang="pl-PL" sz="3600" dirty="0">
              <a:solidFill>
                <a:srgbClr val="FFFFFF"/>
              </a:solidFill>
            </a:endParaRPr>
          </a:p>
        </p:txBody>
      </p:sp>
      <p:sp>
        <p:nvSpPr>
          <p:cNvPr id="7" name="Prostokąt 6"/>
          <p:cNvSpPr/>
          <p:nvPr/>
        </p:nvSpPr>
        <p:spPr>
          <a:xfrm>
            <a:off x="114298" y="2752725"/>
            <a:ext cx="4043363" cy="15001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solidFill>
                  <a:srgbClr val="FFFFFF"/>
                </a:solidFill>
              </a:rPr>
              <a:t>ASPEKT SPOŁECZNY</a:t>
            </a:r>
            <a:endParaRPr lang="pl-PL" sz="3600" dirty="0">
              <a:solidFill>
                <a:srgbClr val="FFFFFF"/>
              </a:solidFill>
            </a:endParaRPr>
          </a:p>
        </p:txBody>
      </p:sp>
      <p:sp>
        <p:nvSpPr>
          <p:cNvPr id="8" name="Prostokąt 7"/>
          <p:cNvSpPr/>
          <p:nvPr/>
        </p:nvSpPr>
        <p:spPr>
          <a:xfrm>
            <a:off x="114298" y="5033963"/>
            <a:ext cx="4043363" cy="15001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solidFill>
                  <a:srgbClr val="FFFFFF"/>
                </a:solidFill>
              </a:rPr>
              <a:t>ASPEKT PRZESTRZENNO-URBANISTYCZNY</a:t>
            </a:r>
            <a:endParaRPr lang="pl-PL" sz="3200" dirty="0">
              <a:solidFill>
                <a:srgbClr val="FFFFFF"/>
              </a:solidFill>
            </a:endParaRPr>
          </a:p>
        </p:txBody>
      </p:sp>
      <p:sp>
        <p:nvSpPr>
          <p:cNvPr id="9" name="pole tekstowe 8"/>
          <p:cNvSpPr txBox="1"/>
          <p:nvPr/>
        </p:nvSpPr>
        <p:spPr>
          <a:xfrm>
            <a:off x="6715126" y="357286"/>
            <a:ext cx="2920992" cy="461665"/>
          </a:xfrm>
          <a:prstGeom prst="rect">
            <a:avLst/>
          </a:prstGeom>
          <a:noFill/>
        </p:spPr>
        <p:txBody>
          <a:bodyPr wrap="none" rtlCol="0">
            <a:spAutoFit/>
          </a:bodyPr>
          <a:lstStyle/>
          <a:p>
            <a:r>
              <a:rPr lang="pl-PL" sz="2400" b="1" dirty="0">
                <a:solidFill>
                  <a:srgbClr val="9CBEBD"/>
                </a:solidFill>
              </a:rPr>
              <a:t>CEL STRATEGICZNY</a:t>
            </a:r>
          </a:p>
        </p:txBody>
      </p:sp>
      <p:sp>
        <p:nvSpPr>
          <p:cNvPr id="10" name="pole tekstowe 9"/>
          <p:cNvSpPr txBox="1"/>
          <p:nvPr/>
        </p:nvSpPr>
        <p:spPr>
          <a:xfrm>
            <a:off x="6715126" y="2648827"/>
            <a:ext cx="2920992" cy="461665"/>
          </a:xfrm>
          <a:prstGeom prst="rect">
            <a:avLst/>
          </a:prstGeom>
          <a:noFill/>
        </p:spPr>
        <p:txBody>
          <a:bodyPr wrap="none" rtlCol="0">
            <a:spAutoFit/>
          </a:bodyPr>
          <a:lstStyle/>
          <a:p>
            <a:r>
              <a:rPr lang="pl-PL" sz="2400" b="1" dirty="0">
                <a:solidFill>
                  <a:srgbClr val="D2CB6C"/>
                </a:solidFill>
              </a:rPr>
              <a:t>CEL STRATEGICZNY</a:t>
            </a:r>
          </a:p>
        </p:txBody>
      </p:sp>
      <p:sp>
        <p:nvSpPr>
          <p:cNvPr id="11" name="pole tekstowe 10"/>
          <p:cNvSpPr txBox="1"/>
          <p:nvPr/>
        </p:nvSpPr>
        <p:spPr>
          <a:xfrm>
            <a:off x="6715126" y="4898038"/>
            <a:ext cx="2920992" cy="461665"/>
          </a:xfrm>
          <a:prstGeom prst="rect">
            <a:avLst/>
          </a:prstGeom>
          <a:noFill/>
        </p:spPr>
        <p:txBody>
          <a:bodyPr wrap="none" rtlCol="0">
            <a:spAutoFit/>
          </a:bodyPr>
          <a:lstStyle/>
          <a:p>
            <a:r>
              <a:rPr lang="pl-PL" sz="2400" b="1" dirty="0">
                <a:solidFill>
                  <a:srgbClr val="C89F5D"/>
                </a:solidFill>
              </a:rPr>
              <a:t>CEL STRATEGICZNY</a:t>
            </a:r>
          </a:p>
        </p:txBody>
      </p:sp>
      <p:sp>
        <p:nvSpPr>
          <p:cNvPr id="13" name="Prostokąt 12"/>
          <p:cNvSpPr/>
          <p:nvPr/>
        </p:nvSpPr>
        <p:spPr>
          <a:xfrm>
            <a:off x="4989395" y="1140678"/>
            <a:ext cx="6372450" cy="830997"/>
          </a:xfrm>
          <a:prstGeom prst="rect">
            <a:avLst/>
          </a:prstGeom>
        </p:spPr>
        <p:txBody>
          <a:bodyPr wrap="square">
            <a:spAutoFit/>
          </a:bodyPr>
          <a:lstStyle/>
          <a:p>
            <a:pPr algn="ctr"/>
            <a:r>
              <a:rPr lang="pl-PL" sz="2400" b="1" dirty="0" smtClean="0">
                <a:solidFill>
                  <a:srgbClr val="2F2B20"/>
                </a:solidFill>
                <a:ea typeface="Calibri" panose="020F0502020204030204" pitchFamily="34" charset="0"/>
                <a:cs typeface="Times New Roman" panose="02020603050405020304" pitchFamily="18" charset="0"/>
              </a:rPr>
              <a:t>Rozwój gospodarczy i podnoszenie aktywności zawodowej mieszkańców.</a:t>
            </a:r>
            <a:endParaRPr lang="pl-PL" b="1" dirty="0">
              <a:solidFill>
                <a:srgbClr val="2F2B20"/>
              </a:solidFill>
            </a:endParaRPr>
          </a:p>
        </p:txBody>
      </p:sp>
      <p:sp>
        <p:nvSpPr>
          <p:cNvPr id="14" name="Prostokąt 13"/>
          <p:cNvSpPr/>
          <p:nvPr/>
        </p:nvSpPr>
        <p:spPr>
          <a:xfrm>
            <a:off x="4989395" y="5522128"/>
            <a:ext cx="6096000" cy="1200329"/>
          </a:xfrm>
          <a:prstGeom prst="rect">
            <a:avLst/>
          </a:prstGeom>
        </p:spPr>
        <p:txBody>
          <a:bodyPr>
            <a:spAutoFit/>
          </a:bodyPr>
          <a:lstStyle/>
          <a:p>
            <a:pPr algn="ctr"/>
            <a:r>
              <a:rPr lang="pl-PL" sz="2400" b="1" dirty="0" smtClean="0">
                <a:solidFill>
                  <a:srgbClr val="2F2B20"/>
                </a:solidFill>
                <a:ea typeface="Calibri" panose="020F0502020204030204" pitchFamily="34" charset="0"/>
                <a:cs typeface="Times New Roman" panose="02020603050405020304" pitchFamily="18" charset="0"/>
              </a:rPr>
              <a:t>Zagospodarowanie przestrzenne obszarów zdegradowanych oraz zwiększenie ich estetyki i użyteczności.</a:t>
            </a:r>
            <a:endParaRPr lang="pl-PL" sz="2400" b="1" dirty="0">
              <a:solidFill>
                <a:srgbClr val="2F2B20"/>
              </a:solidFill>
            </a:endParaRPr>
          </a:p>
        </p:txBody>
      </p:sp>
      <p:sp>
        <p:nvSpPr>
          <p:cNvPr id="15" name="pole tekstowe 14"/>
          <p:cNvSpPr txBox="1"/>
          <p:nvPr/>
        </p:nvSpPr>
        <p:spPr>
          <a:xfrm>
            <a:off x="6715126" y="344024"/>
            <a:ext cx="2920992" cy="461665"/>
          </a:xfrm>
          <a:prstGeom prst="rect">
            <a:avLst/>
          </a:prstGeom>
          <a:noFill/>
        </p:spPr>
        <p:txBody>
          <a:bodyPr wrap="none" rtlCol="0">
            <a:spAutoFit/>
          </a:bodyPr>
          <a:lstStyle/>
          <a:p>
            <a:r>
              <a:rPr lang="pl-PL" sz="2400" b="1" dirty="0">
                <a:solidFill>
                  <a:srgbClr val="9CBEBD"/>
                </a:solidFill>
              </a:rPr>
              <a:t>CEL STRATEGICZNY</a:t>
            </a:r>
          </a:p>
        </p:txBody>
      </p:sp>
      <p:sp>
        <p:nvSpPr>
          <p:cNvPr id="16" name="Prostokąt 15"/>
          <p:cNvSpPr/>
          <p:nvPr/>
        </p:nvSpPr>
        <p:spPr>
          <a:xfrm>
            <a:off x="4862793" y="3172331"/>
            <a:ext cx="6625653" cy="1323439"/>
          </a:xfrm>
          <a:prstGeom prst="rect">
            <a:avLst/>
          </a:prstGeom>
        </p:spPr>
        <p:txBody>
          <a:bodyPr wrap="square">
            <a:spAutoFit/>
          </a:bodyPr>
          <a:lstStyle/>
          <a:p>
            <a:pPr algn="ctr"/>
            <a:r>
              <a:rPr lang="pl-PL" sz="2000" b="1" dirty="0" smtClean="0">
                <a:solidFill>
                  <a:srgbClr val="2F2B20"/>
                </a:solidFill>
              </a:rPr>
              <a:t>Rozwój kapitału społecznego i integracja mieszkańców, w tym zwiększenie dostępności i różnorodności oferty rekreacyjno-kulturalnej oraz przeciwdziałanie wykluczeniu społecznemu</a:t>
            </a:r>
            <a:r>
              <a:rPr lang="pl-PL" dirty="0" smtClean="0">
                <a:solidFill>
                  <a:srgbClr val="2F2B20"/>
                </a:solidFill>
              </a:rPr>
              <a:t>.</a:t>
            </a:r>
            <a:endParaRPr lang="pl-PL" dirty="0">
              <a:solidFill>
                <a:srgbClr val="2F2B20"/>
              </a:solidFill>
            </a:endParaRPr>
          </a:p>
        </p:txBody>
      </p:sp>
    </p:spTree>
    <p:extLst>
      <p:ext uri="{BB962C8B-B14F-4D97-AF65-F5344CB8AC3E}">
        <p14:creationId xmlns:p14="http://schemas.microsoft.com/office/powerpoint/2010/main" val="166262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4" y="1123837"/>
            <a:ext cx="3286124" cy="4601183"/>
          </a:xfrm>
        </p:spPr>
        <p:txBody>
          <a:bodyPr>
            <a:normAutofit/>
          </a:bodyPr>
          <a:lstStyle/>
          <a:p>
            <a:pPr algn="ctr"/>
            <a:r>
              <a:rPr lang="pl-PL" sz="3200" b="1" dirty="0"/>
              <a:t>ASPEKT GOSPODARCZO-EKONOMICZNY</a:t>
            </a:r>
          </a:p>
        </p:txBody>
      </p:sp>
      <p:sp>
        <p:nvSpPr>
          <p:cNvPr id="4" name="pole tekstowe 3"/>
          <p:cNvSpPr txBox="1"/>
          <p:nvPr/>
        </p:nvSpPr>
        <p:spPr>
          <a:xfrm>
            <a:off x="5886445" y="1454406"/>
            <a:ext cx="2986087" cy="461665"/>
          </a:xfrm>
          <a:prstGeom prst="rect">
            <a:avLst/>
          </a:prstGeom>
          <a:noFill/>
        </p:spPr>
        <p:txBody>
          <a:bodyPr wrap="square" rtlCol="0">
            <a:spAutoFit/>
          </a:bodyPr>
          <a:lstStyle/>
          <a:p>
            <a:pPr algn="ctr"/>
            <a:r>
              <a:rPr lang="pl-PL" sz="2400" b="1" dirty="0">
                <a:solidFill>
                  <a:srgbClr val="9CBEBD"/>
                </a:solidFill>
              </a:rPr>
              <a:t>CEL OPERACYJNY 1</a:t>
            </a:r>
          </a:p>
        </p:txBody>
      </p:sp>
      <p:sp>
        <p:nvSpPr>
          <p:cNvPr id="5" name="pole tekstowe 4"/>
          <p:cNvSpPr txBox="1"/>
          <p:nvPr/>
        </p:nvSpPr>
        <p:spPr>
          <a:xfrm>
            <a:off x="5886448" y="3262153"/>
            <a:ext cx="2986087" cy="461665"/>
          </a:xfrm>
          <a:prstGeom prst="rect">
            <a:avLst/>
          </a:prstGeom>
          <a:noFill/>
        </p:spPr>
        <p:txBody>
          <a:bodyPr wrap="square" rtlCol="0">
            <a:spAutoFit/>
          </a:bodyPr>
          <a:lstStyle/>
          <a:p>
            <a:pPr algn="ctr"/>
            <a:r>
              <a:rPr lang="pl-PL" sz="2400" b="1" dirty="0">
                <a:solidFill>
                  <a:srgbClr val="D2CB6C"/>
                </a:solidFill>
              </a:rPr>
              <a:t>CEL OPERACYJNY 2</a:t>
            </a:r>
          </a:p>
        </p:txBody>
      </p:sp>
      <p:sp>
        <p:nvSpPr>
          <p:cNvPr id="6" name="pole tekstowe 5"/>
          <p:cNvSpPr txBox="1"/>
          <p:nvPr/>
        </p:nvSpPr>
        <p:spPr>
          <a:xfrm>
            <a:off x="5886444" y="4559327"/>
            <a:ext cx="2986087" cy="461665"/>
          </a:xfrm>
          <a:prstGeom prst="rect">
            <a:avLst/>
          </a:prstGeom>
          <a:noFill/>
        </p:spPr>
        <p:txBody>
          <a:bodyPr wrap="square" rtlCol="0">
            <a:spAutoFit/>
          </a:bodyPr>
          <a:lstStyle/>
          <a:p>
            <a:pPr algn="ctr"/>
            <a:r>
              <a:rPr lang="pl-PL" sz="2400" b="1" dirty="0">
                <a:solidFill>
                  <a:srgbClr val="95A39D"/>
                </a:solidFill>
              </a:rPr>
              <a:t>CEL OPERACYJNY 3</a:t>
            </a:r>
          </a:p>
        </p:txBody>
      </p:sp>
      <p:sp>
        <p:nvSpPr>
          <p:cNvPr id="8" name="Prostokąt 7"/>
          <p:cNvSpPr/>
          <p:nvPr/>
        </p:nvSpPr>
        <p:spPr>
          <a:xfrm>
            <a:off x="4809853" y="2127447"/>
            <a:ext cx="5139273" cy="923330"/>
          </a:xfrm>
          <a:prstGeom prst="rect">
            <a:avLst/>
          </a:prstGeom>
        </p:spPr>
        <p:txBody>
          <a:bodyPr wrap="square">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Wspieranie przejawów lokalnej przedsiębiorczości wśród mieszkańców (w tym w zakresie funkcjonowania podmiotów ekonomii społecznej).</a:t>
            </a:r>
            <a:endParaRPr lang="pl-PL" b="1" dirty="0">
              <a:solidFill>
                <a:srgbClr val="2F2B20"/>
              </a:solidFill>
            </a:endParaRPr>
          </a:p>
        </p:txBody>
      </p:sp>
      <p:sp>
        <p:nvSpPr>
          <p:cNvPr id="9" name="Prostokąt 8"/>
          <p:cNvSpPr/>
          <p:nvPr/>
        </p:nvSpPr>
        <p:spPr>
          <a:xfrm>
            <a:off x="4331491" y="3935194"/>
            <a:ext cx="6096000" cy="369332"/>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Poprawa warunków lokalnego rynku pracy.</a:t>
            </a:r>
            <a:endParaRPr lang="pl-PL" b="1" dirty="0">
              <a:solidFill>
                <a:srgbClr val="2F2B20"/>
              </a:solidFill>
            </a:endParaRPr>
          </a:p>
        </p:txBody>
      </p:sp>
      <p:sp>
        <p:nvSpPr>
          <p:cNvPr id="10" name="Prostokąt 9"/>
          <p:cNvSpPr/>
          <p:nvPr/>
        </p:nvSpPr>
        <p:spPr>
          <a:xfrm>
            <a:off x="4331491" y="5255990"/>
            <a:ext cx="6096000" cy="646331"/>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Zwiększenie aktywności zawodowej mieszkańców i zmniejszenie liczby osób pozostających bez zatrudnienia.</a:t>
            </a:r>
            <a:endParaRPr lang="pl-PL" b="1" dirty="0">
              <a:solidFill>
                <a:srgbClr val="2F2B20"/>
              </a:solidFill>
            </a:endParaRPr>
          </a:p>
        </p:txBody>
      </p:sp>
      <p:pic>
        <p:nvPicPr>
          <p:cNvPr id="12" name="Obraz 1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331025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4" y="1123837"/>
            <a:ext cx="3286124" cy="4601183"/>
          </a:xfrm>
        </p:spPr>
        <p:txBody>
          <a:bodyPr>
            <a:normAutofit/>
          </a:bodyPr>
          <a:lstStyle/>
          <a:p>
            <a:pPr algn="ctr"/>
            <a:r>
              <a:rPr lang="pl-PL" sz="3200" b="1" dirty="0"/>
              <a:t>ASPEKT SPOŁECZNY</a:t>
            </a:r>
          </a:p>
        </p:txBody>
      </p:sp>
      <p:sp>
        <p:nvSpPr>
          <p:cNvPr id="4" name="pole tekstowe 3"/>
          <p:cNvSpPr txBox="1"/>
          <p:nvPr/>
        </p:nvSpPr>
        <p:spPr>
          <a:xfrm>
            <a:off x="5886445" y="1454406"/>
            <a:ext cx="2986087" cy="461665"/>
          </a:xfrm>
          <a:prstGeom prst="rect">
            <a:avLst/>
          </a:prstGeom>
          <a:noFill/>
        </p:spPr>
        <p:txBody>
          <a:bodyPr wrap="square" rtlCol="0">
            <a:spAutoFit/>
          </a:bodyPr>
          <a:lstStyle/>
          <a:p>
            <a:pPr algn="ctr"/>
            <a:r>
              <a:rPr lang="pl-PL" sz="2400" b="1" dirty="0">
                <a:solidFill>
                  <a:srgbClr val="9CBEBD"/>
                </a:solidFill>
              </a:rPr>
              <a:t>CEL OPERACYJNY 1</a:t>
            </a:r>
          </a:p>
        </p:txBody>
      </p:sp>
      <p:sp>
        <p:nvSpPr>
          <p:cNvPr id="5" name="pole tekstowe 4"/>
          <p:cNvSpPr txBox="1"/>
          <p:nvPr/>
        </p:nvSpPr>
        <p:spPr>
          <a:xfrm>
            <a:off x="5886448" y="3262153"/>
            <a:ext cx="2986087" cy="461665"/>
          </a:xfrm>
          <a:prstGeom prst="rect">
            <a:avLst/>
          </a:prstGeom>
          <a:noFill/>
        </p:spPr>
        <p:txBody>
          <a:bodyPr wrap="square" rtlCol="0">
            <a:spAutoFit/>
          </a:bodyPr>
          <a:lstStyle/>
          <a:p>
            <a:pPr algn="ctr"/>
            <a:r>
              <a:rPr lang="pl-PL" sz="2400" b="1" dirty="0">
                <a:solidFill>
                  <a:srgbClr val="D2CB6C"/>
                </a:solidFill>
              </a:rPr>
              <a:t>CEL OPERACYJNY 2</a:t>
            </a:r>
          </a:p>
        </p:txBody>
      </p:sp>
      <p:sp>
        <p:nvSpPr>
          <p:cNvPr id="6" name="pole tekstowe 5"/>
          <p:cNvSpPr txBox="1"/>
          <p:nvPr/>
        </p:nvSpPr>
        <p:spPr>
          <a:xfrm>
            <a:off x="5886444" y="4628159"/>
            <a:ext cx="2986087" cy="461665"/>
          </a:xfrm>
          <a:prstGeom prst="rect">
            <a:avLst/>
          </a:prstGeom>
          <a:noFill/>
        </p:spPr>
        <p:txBody>
          <a:bodyPr wrap="square" rtlCol="0">
            <a:spAutoFit/>
          </a:bodyPr>
          <a:lstStyle/>
          <a:p>
            <a:pPr algn="ctr"/>
            <a:r>
              <a:rPr lang="pl-PL" sz="2400" b="1" dirty="0">
                <a:solidFill>
                  <a:srgbClr val="95A39D"/>
                </a:solidFill>
              </a:rPr>
              <a:t>CEL OPERACYJNY 3</a:t>
            </a:r>
          </a:p>
        </p:txBody>
      </p:sp>
      <p:sp>
        <p:nvSpPr>
          <p:cNvPr id="8" name="Prostokąt 7"/>
          <p:cNvSpPr/>
          <p:nvPr/>
        </p:nvSpPr>
        <p:spPr>
          <a:xfrm>
            <a:off x="4809853" y="2127447"/>
            <a:ext cx="5139273" cy="923330"/>
          </a:xfrm>
          <a:prstGeom prst="rect">
            <a:avLst/>
          </a:prstGeom>
        </p:spPr>
        <p:txBody>
          <a:bodyPr wrap="square">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Odbudowa więzi społecznych i aktywizacja mieszkańców do realizacji inicjatyw lokalnych w partnerstwach.</a:t>
            </a:r>
            <a:endParaRPr lang="pl-PL" b="1" dirty="0">
              <a:solidFill>
                <a:srgbClr val="2F2B20"/>
              </a:solidFill>
            </a:endParaRPr>
          </a:p>
        </p:txBody>
      </p:sp>
      <p:sp>
        <p:nvSpPr>
          <p:cNvPr id="9" name="Prostokąt 8"/>
          <p:cNvSpPr/>
          <p:nvPr/>
        </p:nvSpPr>
        <p:spPr>
          <a:xfrm>
            <a:off x="4331491" y="3830218"/>
            <a:ext cx="6096000" cy="646331"/>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Niwelowanie koncentracji negatywnych zjawisk społecznych, w tym przeciwdziałanie wykluczeniu społecznemu.</a:t>
            </a:r>
            <a:endParaRPr lang="pl-PL" b="1" dirty="0">
              <a:solidFill>
                <a:srgbClr val="2F2B20"/>
              </a:solidFill>
            </a:endParaRPr>
          </a:p>
        </p:txBody>
      </p:sp>
      <p:sp>
        <p:nvSpPr>
          <p:cNvPr id="10" name="Prostokąt 9"/>
          <p:cNvSpPr/>
          <p:nvPr/>
        </p:nvSpPr>
        <p:spPr>
          <a:xfrm>
            <a:off x="4331491" y="5255990"/>
            <a:ext cx="6096000" cy="369332"/>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Integracja lokalnej społeczności.</a:t>
            </a:r>
            <a:endParaRPr lang="pl-PL" b="1" dirty="0">
              <a:solidFill>
                <a:srgbClr val="2F2B20"/>
              </a:solidFill>
            </a:endParaRPr>
          </a:p>
        </p:txBody>
      </p:sp>
      <p:pic>
        <p:nvPicPr>
          <p:cNvPr id="12" name="Obraz 1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292901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4" y="1123837"/>
            <a:ext cx="3286124" cy="4601183"/>
          </a:xfrm>
        </p:spPr>
        <p:txBody>
          <a:bodyPr>
            <a:normAutofit/>
          </a:bodyPr>
          <a:lstStyle/>
          <a:p>
            <a:pPr algn="ctr"/>
            <a:r>
              <a:rPr lang="pl-PL" sz="2800" b="1" dirty="0"/>
              <a:t>ASPEKT PRZESTRZENNO-URBANISTYCZNY</a:t>
            </a:r>
          </a:p>
        </p:txBody>
      </p:sp>
      <p:sp>
        <p:nvSpPr>
          <p:cNvPr id="4" name="pole tekstowe 3"/>
          <p:cNvSpPr txBox="1"/>
          <p:nvPr/>
        </p:nvSpPr>
        <p:spPr>
          <a:xfrm>
            <a:off x="5886442" y="1631731"/>
            <a:ext cx="2986087" cy="461665"/>
          </a:xfrm>
          <a:prstGeom prst="rect">
            <a:avLst/>
          </a:prstGeom>
          <a:noFill/>
        </p:spPr>
        <p:txBody>
          <a:bodyPr wrap="square" rtlCol="0">
            <a:spAutoFit/>
          </a:bodyPr>
          <a:lstStyle/>
          <a:p>
            <a:pPr algn="ctr"/>
            <a:r>
              <a:rPr lang="pl-PL" sz="2400" b="1" dirty="0">
                <a:solidFill>
                  <a:srgbClr val="9CBEBD"/>
                </a:solidFill>
              </a:rPr>
              <a:t>CEL OPERACYJNY 1</a:t>
            </a:r>
          </a:p>
        </p:txBody>
      </p:sp>
      <p:sp>
        <p:nvSpPr>
          <p:cNvPr id="5" name="pole tekstowe 4"/>
          <p:cNvSpPr txBox="1"/>
          <p:nvPr/>
        </p:nvSpPr>
        <p:spPr>
          <a:xfrm>
            <a:off x="5886444" y="3029896"/>
            <a:ext cx="2986087" cy="461665"/>
          </a:xfrm>
          <a:prstGeom prst="rect">
            <a:avLst/>
          </a:prstGeom>
          <a:noFill/>
        </p:spPr>
        <p:txBody>
          <a:bodyPr wrap="square" rtlCol="0">
            <a:spAutoFit/>
          </a:bodyPr>
          <a:lstStyle/>
          <a:p>
            <a:pPr algn="ctr"/>
            <a:r>
              <a:rPr lang="pl-PL" sz="2400" b="1" dirty="0">
                <a:solidFill>
                  <a:srgbClr val="D2CB6C"/>
                </a:solidFill>
              </a:rPr>
              <a:t>CEL OPERACYJNY 2</a:t>
            </a:r>
          </a:p>
        </p:txBody>
      </p:sp>
      <p:sp>
        <p:nvSpPr>
          <p:cNvPr id="6" name="pole tekstowe 5"/>
          <p:cNvSpPr txBox="1"/>
          <p:nvPr/>
        </p:nvSpPr>
        <p:spPr>
          <a:xfrm>
            <a:off x="5886444" y="4571467"/>
            <a:ext cx="2986087" cy="461665"/>
          </a:xfrm>
          <a:prstGeom prst="rect">
            <a:avLst/>
          </a:prstGeom>
          <a:noFill/>
        </p:spPr>
        <p:txBody>
          <a:bodyPr wrap="square" rtlCol="0">
            <a:spAutoFit/>
          </a:bodyPr>
          <a:lstStyle/>
          <a:p>
            <a:pPr algn="ctr"/>
            <a:r>
              <a:rPr lang="pl-PL" sz="2400" b="1" dirty="0">
                <a:solidFill>
                  <a:srgbClr val="95A39D"/>
                </a:solidFill>
              </a:rPr>
              <a:t>CEL OPERACYJNY 3</a:t>
            </a:r>
          </a:p>
        </p:txBody>
      </p:sp>
      <p:sp>
        <p:nvSpPr>
          <p:cNvPr id="8" name="Prostokąt 7"/>
          <p:cNvSpPr/>
          <p:nvPr/>
        </p:nvSpPr>
        <p:spPr>
          <a:xfrm>
            <a:off x="4809850" y="2316254"/>
            <a:ext cx="5139273" cy="369332"/>
          </a:xfrm>
          <a:prstGeom prst="rect">
            <a:avLst/>
          </a:prstGeom>
        </p:spPr>
        <p:txBody>
          <a:bodyPr wrap="square">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Zwiększenie atrakcyjności przestrzeni publicznych.</a:t>
            </a:r>
            <a:endParaRPr lang="pl-PL" b="1" dirty="0">
              <a:solidFill>
                <a:srgbClr val="2F2B20"/>
              </a:solidFill>
            </a:endParaRPr>
          </a:p>
        </p:txBody>
      </p:sp>
      <p:sp>
        <p:nvSpPr>
          <p:cNvPr id="9" name="Prostokąt 8"/>
          <p:cNvSpPr/>
          <p:nvPr/>
        </p:nvSpPr>
        <p:spPr>
          <a:xfrm>
            <a:off x="4331491" y="3702278"/>
            <a:ext cx="6096000" cy="646331"/>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Poprawa stanu technicznego budynków zlokalizowanych na obszarze zdegradowanym.</a:t>
            </a:r>
            <a:endParaRPr lang="pl-PL" b="1" dirty="0">
              <a:solidFill>
                <a:srgbClr val="2F2B20"/>
              </a:solidFill>
            </a:endParaRPr>
          </a:p>
        </p:txBody>
      </p:sp>
      <p:sp>
        <p:nvSpPr>
          <p:cNvPr id="10" name="Prostokąt 9"/>
          <p:cNvSpPr/>
          <p:nvPr/>
        </p:nvSpPr>
        <p:spPr>
          <a:xfrm>
            <a:off x="4331491" y="5255990"/>
            <a:ext cx="6096000" cy="646331"/>
          </a:xfrm>
          <a:prstGeom prst="rect">
            <a:avLst/>
          </a:prstGeom>
        </p:spPr>
        <p:txBody>
          <a:bodyPr>
            <a:spAutoFit/>
          </a:bodyPr>
          <a:lstStyle/>
          <a:p>
            <a:pPr algn="ctr"/>
            <a:r>
              <a:rPr lang="pl-PL" b="1" dirty="0" smtClean="0">
                <a:solidFill>
                  <a:srgbClr val="2F2B20"/>
                </a:solidFill>
                <a:latin typeface="Calibri Light" panose="020F0302020204030204" pitchFamily="34" charset="0"/>
                <a:ea typeface="Calibri" panose="020F0502020204030204" pitchFamily="34" charset="0"/>
                <a:cs typeface="Times New Roman" panose="02020603050405020304" pitchFamily="18" charset="0"/>
              </a:rPr>
              <a:t>Zagospodarowanie terenów na cele rekreacyjno-sportowe i kulturalno-rozrywkowe.</a:t>
            </a:r>
            <a:endParaRPr lang="pl-PL" b="1" dirty="0">
              <a:solidFill>
                <a:srgbClr val="2F2B20"/>
              </a:solidFill>
            </a:endParaRPr>
          </a:p>
        </p:txBody>
      </p:sp>
      <p:pic>
        <p:nvPicPr>
          <p:cNvPr id="12" name="Obraz 11"/>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45210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00015" y="1441323"/>
            <a:ext cx="7315200" cy="2859215"/>
          </a:xfrm>
        </p:spPr>
        <p:txBody>
          <a:bodyPr>
            <a:normAutofit/>
          </a:bodyPr>
          <a:lstStyle/>
          <a:p>
            <a:pPr algn="ctr"/>
            <a:r>
              <a:rPr lang="pl-PL" sz="11500" b="1" dirty="0" smtClean="0"/>
              <a:t>Warsztaty</a:t>
            </a:r>
            <a:endParaRPr lang="pl-PL" sz="11500" b="1" dirty="0"/>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394334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smtClean="0"/>
              <a:t>PLAN SPOTKANIA</a:t>
            </a:r>
            <a:endParaRPr lang="pl-PL" sz="4000" b="1" dirty="0"/>
          </a:p>
        </p:txBody>
      </p:sp>
      <p:sp>
        <p:nvSpPr>
          <p:cNvPr id="5" name="Symbol zastępczy zawartości 4"/>
          <p:cNvSpPr>
            <a:spLocks noGrp="1"/>
          </p:cNvSpPr>
          <p:nvPr>
            <p:ph idx="1"/>
          </p:nvPr>
        </p:nvSpPr>
        <p:spPr>
          <a:xfrm>
            <a:off x="3869268" y="1559302"/>
            <a:ext cx="7315200" cy="3730252"/>
          </a:xfrm>
          <a:prstGeom prst="rect">
            <a:avLst/>
          </a:prstGeom>
        </p:spPr>
        <p:txBody>
          <a:bodyPr>
            <a:spAutoFit/>
          </a:bodyPr>
          <a:lstStyle/>
          <a:p>
            <a:pPr marL="0" indent="0" algn="ctr">
              <a:buNone/>
            </a:pPr>
            <a:r>
              <a:rPr lang="pl-PL" sz="2800" b="1" dirty="0" smtClean="0">
                <a:solidFill>
                  <a:schemeClr val="accent1"/>
                </a:solidFill>
              </a:rPr>
              <a:t>Podstawowe pojęcia</a:t>
            </a:r>
          </a:p>
          <a:p>
            <a:pPr marL="0" indent="0" algn="ctr">
              <a:buNone/>
            </a:pPr>
            <a:endParaRPr lang="pl-PL" sz="2800" b="1" dirty="0" smtClean="0">
              <a:solidFill>
                <a:schemeClr val="accent1"/>
              </a:solidFill>
            </a:endParaRPr>
          </a:p>
          <a:p>
            <a:pPr marL="0" indent="0" algn="ctr">
              <a:buNone/>
            </a:pPr>
            <a:r>
              <a:rPr lang="pl-PL" sz="2800" b="1" dirty="0" smtClean="0">
                <a:solidFill>
                  <a:schemeClr val="accent1"/>
                </a:solidFill>
              </a:rPr>
              <a:t>Obszar rewitalizacji</a:t>
            </a:r>
          </a:p>
          <a:p>
            <a:pPr marL="0" indent="0" algn="ctr">
              <a:buNone/>
            </a:pPr>
            <a:endParaRPr lang="pl-PL" sz="2800" b="1" dirty="0" smtClean="0">
              <a:solidFill>
                <a:schemeClr val="accent1"/>
              </a:solidFill>
            </a:endParaRPr>
          </a:p>
          <a:p>
            <a:pPr marL="0" indent="0" algn="ctr">
              <a:buNone/>
            </a:pPr>
            <a:r>
              <a:rPr lang="pl-PL" sz="2800" b="1" dirty="0" smtClean="0">
                <a:solidFill>
                  <a:schemeClr val="accent1"/>
                </a:solidFill>
              </a:rPr>
              <a:t>Misja, wizja i cele rewitalizacji</a:t>
            </a:r>
          </a:p>
          <a:p>
            <a:pPr marL="0" indent="0" algn="ctr">
              <a:buNone/>
            </a:pPr>
            <a:endParaRPr lang="pl-PL" sz="2800" b="1" dirty="0" smtClean="0">
              <a:solidFill>
                <a:schemeClr val="accent1"/>
              </a:solidFill>
            </a:endParaRPr>
          </a:p>
          <a:p>
            <a:pPr marL="0" indent="0" algn="ctr">
              <a:buNone/>
            </a:pPr>
            <a:r>
              <a:rPr lang="pl-PL" sz="2800" b="1" dirty="0" smtClean="0">
                <a:solidFill>
                  <a:schemeClr val="accent1"/>
                </a:solidFill>
              </a:rPr>
              <a:t>Warsztaty</a:t>
            </a:r>
          </a:p>
        </p:txBody>
      </p:sp>
      <p:sp>
        <p:nvSpPr>
          <p:cNvPr id="6" name="Strzałka w dół 5"/>
          <p:cNvSpPr/>
          <p:nvPr/>
        </p:nvSpPr>
        <p:spPr>
          <a:xfrm>
            <a:off x="7291124" y="2159681"/>
            <a:ext cx="471488" cy="44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sp>
        <p:nvSpPr>
          <p:cNvPr id="7" name="Strzałka w dół 6"/>
          <p:cNvSpPr/>
          <p:nvPr/>
        </p:nvSpPr>
        <p:spPr>
          <a:xfrm>
            <a:off x="7274192" y="3261383"/>
            <a:ext cx="471488" cy="44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sp>
        <p:nvSpPr>
          <p:cNvPr id="8" name="Strzałka w dół 7"/>
          <p:cNvSpPr/>
          <p:nvPr/>
        </p:nvSpPr>
        <p:spPr>
          <a:xfrm>
            <a:off x="7274192" y="4363085"/>
            <a:ext cx="471488" cy="44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10" name="Obraz 9"/>
          <p:cNvPicPr/>
          <p:nvPr/>
        </p:nvPicPr>
        <p:blipFill>
          <a:blip r:embed="rId2">
            <a:extLst>
              <a:ext uri="{28A0092B-C50C-407E-A947-70E740481C1C}">
                <a14:useLocalDpi xmlns:a14="http://schemas.microsoft.com/office/drawing/2010/main" val="0"/>
              </a:ext>
            </a:extLst>
          </a:blip>
          <a:srcRect/>
          <a:stretch>
            <a:fillRect/>
          </a:stretch>
        </p:blipFill>
        <p:spPr bwMode="auto">
          <a:xfrm>
            <a:off x="3869268" y="170589"/>
            <a:ext cx="5760720" cy="457200"/>
          </a:xfrm>
          <a:prstGeom prst="rect">
            <a:avLst/>
          </a:prstGeom>
          <a:noFill/>
          <a:ln>
            <a:noFill/>
          </a:ln>
        </p:spPr>
      </p:pic>
    </p:spTree>
    <p:extLst>
      <p:ext uri="{BB962C8B-B14F-4D97-AF65-F5344CB8AC3E}">
        <p14:creationId xmlns:p14="http://schemas.microsoft.com/office/powerpoint/2010/main" val="337567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4" y="1123837"/>
            <a:ext cx="3257550" cy="4601183"/>
          </a:xfrm>
        </p:spPr>
        <p:txBody>
          <a:bodyPr/>
          <a:lstStyle/>
          <a:p>
            <a:pPr algn="ctr"/>
            <a:r>
              <a:rPr lang="pl-PL" b="1" dirty="0" smtClean="0"/>
              <a:t>ROZWÓJ OBSZARU</a:t>
            </a:r>
            <a:br>
              <a:rPr lang="pl-PL" b="1" dirty="0" smtClean="0"/>
            </a:br>
            <a:r>
              <a:rPr lang="pl-PL" b="1" dirty="0" smtClean="0"/>
              <a:t>REWITALIZACJI</a:t>
            </a:r>
            <a:endParaRPr lang="pl-PL" b="1" dirty="0"/>
          </a:p>
        </p:txBody>
      </p:sp>
      <p:sp>
        <p:nvSpPr>
          <p:cNvPr id="3" name="Symbol zastępczy zawartości 2"/>
          <p:cNvSpPr>
            <a:spLocks noGrp="1"/>
          </p:cNvSpPr>
          <p:nvPr>
            <p:ph idx="1"/>
          </p:nvPr>
        </p:nvSpPr>
        <p:spPr/>
        <p:txBody>
          <a:bodyPr/>
          <a:lstStyle/>
          <a:p>
            <a:pPr marL="0" indent="0">
              <a:buNone/>
            </a:pPr>
            <a:r>
              <a:rPr lang="pl-PL" dirty="0" smtClean="0"/>
              <a:t>  </a:t>
            </a:r>
            <a:endParaRPr lang="pl-PL" dirty="0"/>
          </a:p>
        </p:txBody>
      </p:sp>
      <p:sp>
        <p:nvSpPr>
          <p:cNvPr id="4" name="Prostokąt 3"/>
          <p:cNvSpPr/>
          <p:nvPr/>
        </p:nvSpPr>
        <p:spPr>
          <a:xfrm>
            <a:off x="3743325" y="1000125"/>
            <a:ext cx="6872287" cy="9858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rgbClr val="FFFFFF"/>
                </a:solidFill>
              </a:rPr>
              <a:t>OBSZAR REWITALIZACJI TERAZ </a:t>
            </a:r>
            <a:r>
              <a:rPr lang="pl-PL" sz="2400" b="1" dirty="0">
                <a:solidFill>
                  <a:srgbClr val="FFFFFF"/>
                </a:solidFill>
              </a:rPr>
              <a:t>– MOCNE STRONY</a:t>
            </a:r>
          </a:p>
        </p:txBody>
      </p:sp>
      <p:sp>
        <p:nvSpPr>
          <p:cNvPr id="5" name="Prostokąt 4"/>
          <p:cNvSpPr/>
          <p:nvPr/>
        </p:nvSpPr>
        <p:spPr>
          <a:xfrm>
            <a:off x="4626505" y="2791158"/>
            <a:ext cx="6557963" cy="9858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FFFFFF"/>
                </a:solidFill>
              </a:rPr>
              <a:t>POTENCJAŁ </a:t>
            </a:r>
            <a:r>
              <a:rPr lang="pl-PL" sz="2400" b="1" dirty="0" smtClean="0">
                <a:solidFill>
                  <a:srgbClr val="FFFFFF"/>
                </a:solidFill>
              </a:rPr>
              <a:t>OBSZARU </a:t>
            </a:r>
            <a:r>
              <a:rPr lang="pl-PL" sz="2400" b="1" dirty="0">
                <a:solidFill>
                  <a:srgbClr val="FFFFFF"/>
                </a:solidFill>
              </a:rPr>
              <a:t>REWITALIZACJI </a:t>
            </a:r>
            <a:r>
              <a:rPr lang="pl-PL" sz="2400" b="1" dirty="0" smtClean="0">
                <a:solidFill>
                  <a:srgbClr val="FFFFFF"/>
                </a:solidFill>
              </a:rPr>
              <a:t>– </a:t>
            </a:r>
            <a:r>
              <a:rPr lang="pl-PL" sz="2400" b="1" dirty="0">
                <a:solidFill>
                  <a:srgbClr val="FFFFFF"/>
                </a:solidFill>
              </a:rPr>
              <a:t>SZANSE</a:t>
            </a:r>
          </a:p>
        </p:txBody>
      </p:sp>
      <p:sp>
        <p:nvSpPr>
          <p:cNvPr id="6" name="Prostokąt 5"/>
          <p:cNvSpPr/>
          <p:nvPr/>
        </p:nvSpPr>
        <p:spPr>
          <a:xfrm>
            <a:off x="5138209" y="4582191"/>
            <a:ext cx="6557963" cy="9858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rgbClr val="FFFFFF"/>
                </a:solidFill>
              </a:rPr>
              <a:t>OBSZAR REWITALIZACJI </a:t>
            </a:r>
            <a:r>
              <a:rPr lang="pl-PL" sz="2000" b="1" dirty="0" smtClean="0">
                <a:solidFill>
                  <a:srgbClr val="FFFFFF"/>
                </a:solidFill>
              </a:rPr>
              <a:t>ZA </a:t>
            </a:r>
            <a:r>
              <a:rPr lang="pl-PL" sz="2000" b="1" dirty="0">
                <a:solidFill>
                  <a:srgbClr val="FFFFFF"/>
                </a:solidFill>
              </a:rPr>
              <a:t>10 LAT – JAK WYKORZYSTAĆ TEN POTENCJAŁ?</a:t>
            </a:r>
          </a:p>
        </p:txBody>
      </p:sp>
    </p:spTree>
    <p:extLst>
      <p:ext uri="{BB962C8B-B14F-4D97-AF65-F5344CB8AC3E}">
        <p14:creationId xmlns:p14="http://schemas.microsoft.com/office/powerpoint/2010/main" val="23446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8" y="2152918"/>
            <a:ext cx="3243263" cy="3107191"/>
          </a:xfrm>
        </p:spPr>
        <p:txBody>
          <a:bodyPr>
            <a:normAutofit/>
          </a:bodyPr>
          <a:lstStyle/>
          <a:p>
            <a:pPr algn="ctr"/>
            <a:r>
              <a:rPr lang="pl-PL" sz="4000" b="1" dirty="0" smtClean="0"/>
              <a:t>NEGATYWNE ZJAWISKA I SZANSE</a:t>
            </a:r>
            <a:br>
              <a:rPr lang="pl-PL" sz="4000" b="1" dirty="0" smtClean="0"/>
            </a:br>
            <a:endParaRPr lang="pl-PL" sz="4000" b="1" dirty="0"/>
          </a:p>
        </p:txBody>
      </p:sp>
      <p:sp>
        <p:nvSpPr>
          <p:cNvPr id="3" name="Symbol zastępczy zawartości 2"/>
          <p:cNvSpPr>
            <a:spLocks noGrp="1"/>
          </p:cNvSpPr>
          <p:nvPr>
            <p:ph idx="1"/>
          </p:nvPr>
        </p:nvSpPr>
        <p:spPr/>
        <p:txBody>
          <a:bodyPr/>
          <a:lstStyle/>
          <a:p>
            <a:pPr marL="0" indent="0">
              <a:buNone/>
            </a:pPr>
            <a:r>
              <a:rPr lang="pl-PL" dirty="0"/>
              <a:t> </a:t>
            </a:r>
          </a:p>
        </p:txBody>
      </p:sp>
      <p:sp>
        <p:nvSpPr>
          <p:cNvPr id="5" name="Strzałka w dół 4"/>
          <p:cNvSpPr/>
          <p:nvPr/>
        </p:nvSpPr>
        <p:spPr>
          <a:xfrm>
            <a:off x="4572000" y="749808"/>
            <a:ext cx="2343150" cy="20648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sp>
        <p:nvSpPr>
          <p:cNvPr id="6" name="Strzałka w dół 5"/>
          <p:cNvSpPr/>
          <p:nvPr/>
        </p:nvSpPr>
        <p:spPr>
          <a:xfrm rot="10800000">
            <a:off x="8453437" y="3919918"/>
            <a:ext cx="2343150" cy="2064830"/>
          </a:xfrm>
          <a:prstGeom prst="downArrow">
            <a:avLst>
              <a:gd name="adj1" fmla="val 48780"/>
              <a:gd name="adj2" fmla="val 5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sp>
        <p:nvSpPr>
          <p:cNvPr id="7" name="pole tekstowe 6"/>
          <p:cNvSpPr txBox="1"/>
          <p:nvPr/>
        </p:nvSpPr>
        <p:spPr>
          <a:xfrm>
            <a:off x="7729538" y="1514851"/>
            <a:ext cx="3067049" cy="707886"/>
          </a:xfrm>
          <a:prstGeom prst="rect">
            <a:avLst/>
          </a:prstGeom>
          <a:noFill/>
        </p:spPr>
        <p:txBody>
          <a:bodyPr wrap="square" rtlCol="0">
            <a:spAutoFit/>
          </a:bodyPr>
          <a:lstStyle/>
          <a:p>
            <a:pPr algn="ctr"/>
            <a:r>
              <a:rPr lang="pl-PL" sz="4000" b="1" dirty="0">
                <a:solidFill>
                  <a:srgbClr val="675E47"/>
                </a:solidFill>
              </a:rPr>
              <a:t>PROBLEMY</a:t>
            </a:r>
          </a:p>
        </p:txBody>
      </p:sp>
      <p:sp>
        <p:nvSpPr>
          <p:cNvPr id="8" name="pole tekstowe 7"/>
          <p:cNvSpPr txBox="1"/>
          <p:nvPr/>
        </p:nvSpPr>
        <p:spPr>
          <a:xfrm>
            <a:off x="4129089" y="4598390"/>
            <a:ext cx="3397780" cy="1323439"/>
          </a:xfrm>
          <a:prstGeom prst="rect">
            <a:avLst/>
          </a:prstGeom>
          <a:noFill/>
        </p:spPr>
        <p:txBody>
          <a:bodyPr wrap="square" rtlCol="0">
            <a:spAutoFit/>
          </a:bodyPr>
          <a:lstStyle/>
          <a:p>
            <a:pPr algn="ctr"/>
            <a:r>
              <a:rPr lang="pl-PL" sz="4000" b="1" dirty="0">
                <a:solidFill>
                  <a:srgbClr val="675E47"/>
                </a:solidFill>
              </a:rPr>
              <a:t>JAK JE ROZWIĄZAĆ?</a:t>
            </a:r>
          </a:p>
        </p:txBody>
      </p:sp>
      <p:cxnSp>
        <p:nvCxnSpPr>
          <p:cNvPr id="10" name="Łącznik prosty 9"/>
          <p:cNvCxnSpPr/>
          <p:nvPr/>
        </p:nvCxnSpPr>
        <p:spPr>
          <a:xfrm>
            <a:off x="4129089" y="3386138"/>
            <a:ext cx="681513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13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646620" y="472559"/>
            <a:ext cx="9259586" cy="523220"/>
          </a:xfrm>
          <a:prstGeom prst="rect">
            <a:avLst/>
          </a:prstGeom>
        </p:spPr>
        <p:txBody>
          <a:bodyPr wrap="none">
            <a:spAutoFit/>
          </a:bodyPr>
          <a:lstStyle/>
          <a:p>
            <a:r>
              <a:rPr lang="pl-PL" sz="2800" b="1" dirty="0" smtClean="0">
                <a:solidFill>
                  <a:schemeClr val="accent3"/>
                </a:solidFill>
              </a:rPr>
              <a:t>PROPONOWANE DZIAŁANIA Z ZAKRESU REWITALIZACJI</a:t>
            </a:r>
            <a:endParaRPr lang="pl-PL" sz="2800" b="1" dirty="0">
              <a:solidFill>
                <a:schemeClr val="accent3"/>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242060283"/>
              </p:ext>
            </p:extLst>
          </p:nvPr>
        </p:nvGraphicFramePr>
        <p:xfrm>
          <a:off x="369433" y="1371769"/>
          <a:ext cx="11234057" cy="5065769"/>
        </p:xfrm>
        <a:graphic>
          <a:graphicData uri="http://schemas.openxmlformats.org/drawingml/2006/table">
            <a:tbl>
              <a:tblPr firstRow="1" firstCol="1" bandRow="1">
                <a:tableStyleId>{3C2FFA5D-87B4-456A-9821-1D502468CF0F}</a:tableStyleId>
              </a:tblPr>
              <a:tblGrid>
                <a:gridCol w="453856"/>
                <a:gridCol w="3215188"/>
                <a:gridCol w="3696005"/>
                <a:gridCol w="3869008"/>
              </a:tblGrid>
              <a:tr h="578581">
                <a:tc>
                  <a:txBody>
                    <a:bodyPr/>
                    <a:lstStyle/>
                    <a:p>
                      <a:pPr algn="ctr">
                        <a:lnSpc>
                          <a:spcPct val="107000"/>
                        </a:lnSpc>
                        <a:spcAft>
                          <a:spcPts val="0"/>
                        </a:spcAft>
                      </a:pPr>
                      <a:r>
                        <a:rPr lang="pl-PL" sz="1400" dirty="0">
                          <a:solidFill>
                            <a:schemeClr val="bg1"/>
                          </a:solidFill>
                          <a:effectLst/>
                        </a:rPr>
                        <a:t>L.p.</a:t>
                      </a:r>
                      <a:endParaRPr lang="pl-PL" sz="1400" dirty="0">
                        <a:solidFill>
                          <a:schemeClr val="bg1"/>
                        </a:solidFill>
                        <a:effectLst/>
                        <a:latin typeface="Calibri"/>
                        <a:ea typeface="Calibri"/>
                        <a:cs typeface="Times New Roman"/>
                      </a:endParaRPr>
                    </a:p>
                  </a:txBody>
                  <a:tcPr marL="21514" marR="21514" marT="0" marB="0">
                    <a:solidFill>
                      <a:schemeClr val="accent2"/>
                    </a:solidFill>
                  </a:tcPr>
                </a:tc>
                <a:tc>
                  <a:txBody>
                    <a:bodyPr/>
                    <a:lstStyle/>
                    <a:p>
                      <a:pPr algn="ctr">
                        <a:lnSpc>
                          <a:spcPct val="107000"/>
                        </a:lnSpc>
                        <a:spcAft>
                          <a:spcPts val="0"/>
                        </a:spcAft>
                      </a:pPr>
                      <a:r>
                        <a:rPr lang="pl-PL" sz="1400" dirty="0" smtClean="0">
                          <a:effectLst/>
                        </a:rPr>
                        <a:t>Wskazanie</a:t>
                      </a:r>
                      <a:r>
                        <a:rPr lang="pl-PL" sz="1400" baseline="0" dirty="0" smtClean="0">
                          <a:effectLst/>
                        </a:rPr>
                        <a:t> ulicy/obszaru</a:t>
                      </a:r>
                      <a:r>
                        <a:rPr lang="pl-PL" sz="1400" dirty="0" smtClean="0">
                          <a:effectLst/>
                        </a:rPr>
                        <a:t>, </a:t>
                      </a:r>
                      <a:r>
                        <a:rPr lang="pl-PL" sz="1400" dirty="0">
                          <a:effectLst/>
                        </a:rPr>
                        <a:t>której </a:t>
                      </a:r>
                      <a:r>
                        <a:rPr lang="pl-PL" sz="1400" dirty="0" smtClean="0">
                          <a:effectLst/>
                        </a:rPr>
                        <a:t>dotyczy  </a:t>
                      </a:r>
                      <a:r>
                        <a:rPr lang="pl-PL" sz="1400" dirty="0">
                          <a:effectLst/>
                        </a:rPr>
                        <a:t>proponowane działanie</a:t>
                      </a:r>
                      <a:endParaRPr lang="pl-PL" sz="1400" dirty="0">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Przyczyny wskazania obszaru</a:t>
                      </a:r>
                      <a:endParaRPr lang="pl-PL" sz="1400" dirty="0">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Proponowane działania w zakresie rewitalizacji</a:t>
                      </a:r>
                      <a:endParaRPr lang="pl-PL" sz="1400" dirty="0">
                        <a:effectLst/>
                        <a:latin typeface="Calibri"/>
                        <a:ea typeface="Calibri"/>
                        <a:cs typeface="Times New Roman"/>
                      </a:endParaRPr>
                    </a:p>
                  </a:txBody>
                  <a:tcPr marL="21514" marR="21514" marT="0" marB="0" anchor="ctr">
                    <a:solidFill>
                      <a:schemeClr val="accent2"/>
                    </a:solidFill>
                  </a:tcPr>
                </a:tc>
              </a:tr>
              <a:tr h="1121797">
                <a:tc>
                  <a:txBody>
                    <a:bodyPr/>
                    <a:lstStyle/>
                    <a:p>
                      <a:pPr algn="ctr">
                        <a:lnSpc>
                          <a:spcPct val="107000"/>
                        </a:lnSpc>
                        <a:spcAft>
                          <a:spcPts val="0"/>
                        </a:spcAft>
                      </a:pPr>
                      <a:r>
                        <a:rPr lang="pl-PL" sz="1400" dirty="0">
                          <a:solidFill>
                            <a:schemeClr val="bg1"/>
                          </a:solidFill>
                          <a:effectLst/>
                        </a:rPr>
                        <a:t>1.</a:t>
                      </a:r>
                      <a:endParaRPr lang="pl-PL" sz="1400" dirty="0">
                        <a:solidFill>
                          <a:schemeClr val="bg1"/>
                        </a:solidFill>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r>
              <a:tr h="1121797">
                <a:tc>
                  <a:txBody>
                    <a:bodyPr/>
                    <a:lstStyle/>
                    <a:p>
                      <a:pPr algn="ctr">
                        <a:lnSpc>
                          <a:spcPct val="107000"/>
                        </a:lnSpc>
                        <a:spcAft>
                          <a:spcPts val="0"/>
                        </a:spcAft>
                      </a:pPr>
                      <a:r>
                        <a:rPr lang="pl-PL" sz="1400">
                          <a:solidFill>
                            <a:schemeClr val="bg1"/>
                          </a:solidFill>
                          <a:effectLst/>
                        </a:rPr>
                        <a:t>2.</a:t>
                      </a:r>
                      <a:endParaRPr lang="pl-PL" sz="1400">
                        <a:solidFill>
                          <a:schemeClr val="bg1"/>
                        </a:solidFill>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r>
              <a:tr h="1121797">
                <a:tc>
                  <a:txBody>
                    <a:bodyPr/>
                    <a:lstStyle/>
                    <a:p>
                      <a:pPr algn="ctr">
                        <a:lnSpc>
                          <a:spcPct val="107000"/>
                        </a:lnSpc>
                        <a:spcAft>
                          <a:spcPts val="0"/>
                        </a:spcAft>
                      </a:pPr>
                      <a:r>
                        <a:rPr lang="pl-PL" sz="1400">
                          <a:solidFill>
                            <a:schemeClr val="bg1"/>
                          </a:solidFill>
                          <a:effectLst/>
                        </a:rPr>
                        <a:t>3.</a:t>
                      </a:r>
                      <a:endParaRPr lang="pl-PL" sz="1400">
                        <a:solidFill>
                          <a:schemeClr val="bg1"/>
                        </a:solidFill>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r>
              <a:tr h="1121797">
                <a:tc>
                  <a:txBody>
                    <a:bodyPr/>
                    <a:lstStyle/>
                    <a:p>
                      <a:pPr algn="ctr">
                        <a:lnSpc>
                          <a:spcPct val="107000"/>
                        </a:lnSpc>
                        <a:spcAft>
                          <a:spcPts val="0"/>
                        </a:spcAft>
                      </a:pPr>
                      <a:r>
                        <a:rPr lang="pl-PL" sz="1400" dirty="0">
                          <a:solidFill>
                            <a:schemeClr val="bg1"/>
                          </a:solidFill>
                          <a:effectLst/>
                        </a:rPr>
                        <a:t>4.</a:t>
                      </a:r>
                      <a:endParaRPr lang="pl-PL" sz="1400" dirty="0">
                        <a:solidFill>
                          <a:schemeClr val="bg1"/>
                        </a:solidFill>
                        <a:effectLst/>
                        <a:latin typeface="Calibri"/>
                        <a:ea typeface="Calibri"/>
                        <a:cs typeface="Times New Roman"/>
                      </a:endParaRPr>
                    </a:p>
                  </a:txBody>
                  <a:tcPr marL="21514" marR="21514" marT="0" marB="0" anchor="ctr">
                    <a:solidFill>
                      <a:schemeClr val="accent2"/>
                    </a:solidFill>
                  </a:tcPr>
                </a:tc>
                <a:tc>
                  <a:txBody>
                    <a:bodyPr/>
                    <a:lstStyle/>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p>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c>
                  <a:txBody>
                    <a:bodyPr/>
                    <a:lstStyle/>
                    <a:p>
                      <a:pPr algn="ctr">
                        <a:lnSpc>
                          <a:spcPct val="107000"/>
                        </a:lnSpc>
                        <a:spcAft>
                          <a:spcPts val="0"/>
                        </a:spcAft>
                      </a:pPr>
                      <a:r>
                        <a:rPr lang="pl-PL" sz="1400" dirty="0">
                          <a:effectLst/>
                        </a:rPr>
                        <a:t> </a:t>
                      </a:r>
                      <a:endParaRPr lang="pl-PL" sz="1400" dirty="0">
                        <a:effectLst/>
                        <a:latin typeface="Calibri"/>
                        <a:ea typeface="Calibri"/>
                        <a:cs typeface="Times New Roman"/>
                      </a:endParaRPr>
                    </a:p>
                  </a:txBody>
                  <a:tcPr marL="21514" marR="21514" marT="0" marB="0">
                    <a:solidFill>
                      <a:schemeClr val="bg1"/>
                    </a:solidFill>
                  </a:tcPr>
                </a:tc>
              </a:tr>
            </a:tbl>
          </a:graphicData>
        </a:graphic>
      </p:graphicFrame>
    </p:spTree>
    <p:extLst>
      <p:ext uri="{BB962C8B-B14F-4D97-AF65-F5344CB8AC3E}">
        <p14:creationId xmlns:p14="http://schemas.microsoft.com/office/powerpoint/2010/main" val="334779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00015" y="1655635"/>
            <a:ext cx="7315200" cy="2859215"/>
          </a:xfrm>
        </p:spPr>
        <p:txBody>
          <a:bodyPr>
            <a:normAutofit/>
          </a:bodyPr>
          <a:lstStyle/>
          <a:p>
            <a:pPr algn="ctr"/>
            <a:r>
              <a:rPr lang="pl-PL" sz="6600" b="1" dirty="0" smtClean="0"/>
              <a:t>Dziękujemy za uwagę</a:t>
            </a:r>
            <a:endParaRPr lang="pl-PL" sz="6600" b="1" dirty="0"/>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284187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p:cNvCxnSpPr/>
          <p:nvPr/>
        </p:nvCxnSpPr>
        <p:spPr>
          <a:xfrm>
            <a:off x="571500" y="4786313"/>
            <a:ext cx="1122997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Obraz 5"/>
          <p:cNvPicPr/>
          <p:nvPr/>
        </p:nvPicPr>
        <p:blipFill>
          <a:blip r:embed="rId2" cstate="print"/>
          <a:srcRect t="5357"/>
          <a:stretch>
            <a:fillRect/>
          </a:stretch>
        </p:blipFill>
        <p:spPr bwMode="auto">
          <a:xfrm>
            <a:off x="4687973" y="4949968"/>
            <a:ext cx="2705564" cy="1779494"/>
          </a:xfrm>
          <a:prstGeom prst="rect">
            <a:avLst/>
          </a:prstGeom>
          <a:solidFill>
            <a:srgbClr val="FFFFFF"/>
          </a:solidFill>
          <a:ln w="9525">
            <a:noFill/>
            <a:miter lim="800000"/>
            <a:headEnd/>
            <a:tailEnd/>
          </a:ln>
        </p:spPr>
      </p:pic>
      <p:sp>
        <p:nvSpPr>
          <p:cNvPr id="8" name="Prostokąt 7"/>
          <p:cNvSpPr/>
          <p:nvPr/>
        </p:nvSpPr>
        <p:spPr>
          <a:xfrm>
            <a:off x="1296591" y="1417437"/>
            <a:ext cx="9779792" cy="2800767"/>
          </a:xfrm>
          <a:prstGeom prst="rect">
            <a:avLst/>
          </a:prstGeom>
        </p:spPr>
        <p:txBody>
          <a:bodyPr wrap="square">
            <a:spAutoFit/>
          </a:bodyPr>
          <a:lstStyle/>
          <a:p>
            <a:pPr algn="ctr"/>
            <a:r>
              <a:rPr lang="pl-PL" sz="2000" b="1" dirty="0">
                <a:solidFill>
                  <a:srgbClr val="675E47"/>
                </a:solidFill>
              </a:rPr>
              <a:t>EU−CONSULT Sp. z o.o. jest firmą badawczo-doradczą, która powstała w 2010 roku.</a:t>
            </a:r>
            <a:br>
              <a:rPr lang="pl-PL" sz="2000" b="1" dirty="0">
                <a:solidFill>
                  <a:srgbClr val="675E47"/>
                </a:solidFill>
              </a:rPr>
            </a:br>
            <a:r>
              <a:rPr lang="pl-PL" sz="2000" b="1" dirty="0">
                <a:solidFill>
                  <a:srgbClr val="675E47"/>
                </a:solidFill>
              </a:rPr>
              <a:t/>
            </a:r>
            <a:br>
              <a:rPr lang="pl-PL" sz="2000" b="1" dirty="0">
                <a:solidFill>
                  <a:srgbClr val="675E47"/>
                </a:solidFill>
              </a:rPr>
            </a:br>
            <a:r>
              <a:rPr lang="pl-PL" sz="2000" b="1" dirty="0">
                <a:solidFill>
                  <a:srgbClr val="675E47"/>
                </a:solidFill>
              </a:rPr>
              <a:t>Wykonujemy usługi z zakresu badań marketingowych, programów rewitalizacji, analiz i projekcji finansowych, budżetowania, audytów zewnętrznych, wycen oraz sporządzania dokumentacji środowiskowej.</a:t>
            </a:r>
            <a:br>
              <a:rPr lang="pl-PL" sz="2000" b="1" dirty="0">
                <a:solidFill>
                  <a:srgbClr val="675E47"/>
                </a:solidFill>
              </a:rPr>
            </a:br>
            <a:r>
              <a:rPr lang="pl-PL" sz="2000" b="1" dirty="0">
                <a:solidFill>
                  <a:srgbClr val="675E47"/>
                </a:solidFill>
              </a:rPr>
              <a:t> </a:t>
            </a:r>
            <a:br>
              <a:rPr lang="pl-PL" sz="2000" b="1" dirty="0">
                <a:solidFill>
                  <a:srgbClr val="675E47"/>
                </a:solidFill>
              </a:rPr>
            </a:br>
            <a:r>
              <a:rPr lang="pl-PL" sz="2000" b="1" dirty="0">
                <a:solidFill>
                  <a:srgbClr val="675E47"/>
                </a:solidFill>
              </a:rPr>
              <a:t>Naszymi głównymi klientami są Ministerstwa, JST oraz sektor prywatny.</a:t>
            </a:r>
            <a:r>
              <a:rPr lang="en-GB" sz="2000" dirty="0">
                <a:solidFill>
                  <a:srgbClr val="A9A57C"/>
                </a:solidFill>
              </a:rPr>
              <a:t/>
            </a:r>
            <a:br>
              <a:rPr lang="en-GB" sz="2000" dirty="0">
                <a:solidFill>
                  <a:srgbClr val="A9A57C"/>
                </a:solidFill>
              </a:rPr>
            </a:br>
            <a:r>
              <a:rPr lang="pl-PL" dirty="0">
                <a:solidFill>
                  <a:srgbClr val="2F2B20"/>
                </a:solidFill>
              </a:rPr>
              <a:t/>
            </a:r>
            <a:br>
              <a:rPr lang="pl-PL" dirty="0">
                <a:solidFill>
                  <a:srgbClr val="2F2B20"/>
                </a:solidFill>
              </a:rPr>
            </a:br>
            <a:endParaRPr lang="pl-PL" dirty="0">
              <a:solidFill>
                <a:srgbClr val="2F2B20"/>
              </a:solidFill>
            </a:endParaRPr>
          </a:p>
        </p:txBody>
      </p:sp>
    </p:spTree>
    <p:extLst>
      <p:ext uri="{BB962C8B-B14F-4D97-AF65-F5344CB8AC3E}">
        <p14:creationId xmlns:p14="http://schemas.microsoft.com/office/powerpoint/2010/main" val="249233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8000" b="1" dirty="0" smtClean="0"/>
              <a:t>Podstawowe pojęcia</a:t>
            </a:r>
            <a:endParaRPr lang="pl-PL" sz="8000" b="1" dirty="0"/>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5914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85738" y="657225"/>
            <a:ext cx="3971925" cy="215741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a:solidFill>
                  <a:srgbClr val="FFFFFF"/>
                </a:solidFill>
              </a:rPr>
              <a:t>REWITALIZACJA</a:t>
            </a:r>
            <a:endParaRPr lang="pl-PL" sz="3600" dirty="0">
              <a:solidFill>
                <a:srgbClr val="FFFFFF"/>
              </a:solidFill>
            </a:endParaRPr>
          </a:p>
        </p:txBody>
      </p:sp>
      <p:sp>
        <p:nvSpPr>
          <p:cNvPr id="5" name="Prostokąt 4"/>
          <p:cNvSpPr/>
          <p:nvPr/>
        </p:nvSpPr>
        <p:spPr>
          <a:xfrm>
            <a:off x="185738" y="3867150"/>
            <a:ext cx="3971925" cy="215741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rgbClr val="FFFFFF"/>
                </a:solidFill>
              </a:rPr>
              <a:t>LOKALNY PROGRAM REWITALIZACJI</a:t>
            </a:r>
          </a:p>
        </p:txBody>
      </p:sp>
      <p:sp>
        <p:nvSpPr>
          <p:cNvPr id="6" name="Symbol zastępczy zawartości 4"/>
          <p:cNvSpPr txBox="1">
            <a:spLocks/>
          </p:cNvSpPr>
          <p:nvPr/>
        </p:nvSpPr>
        <p:spPr>
          <a:xfrm>
            <a:off x="4843462" y="594359"/>
            <a:ext cx="6492240" cy="6002308"/>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Clr>
                <a:srgbClr val="A9A57C"/>
              </a:buClr>
              <a:buFont typeface="Wingdings 2" pitchFamily="18" charset="2"/>
              <a:buNone/>
            </a:pPr>
            <a:r>
              <a:rPr lang="pl-PL" sz="2400" b="1" dirty="0" smtClean="0">
                <a:solidFill>
                  <a:srgbClr val="675E47"/>
                </a:solidFill>
              </a:rPr>
              <a:t>Proces wyprowadzania ze stanu kryzysowego obszarów zdegradowanych;</a:t>
            </a:r>
          </a:p>
          <a:p>
            <a:pPr marL="0" indent="0" algn="ctr">
              <a:buClr>
                <a:srgbClr val="A9A57C"/>
              </a:buClr>
              <a:buFont typeface="Wingdings 2" pitchFamily="18" charset="2"/>
              <a:buNone/>
            </a:pPr>
            <a:r>
              <a:rPr lang="pl-PL" sz="2400" b="1" dirty="0" smtClean="0">
                <a:solidFill>
                  <a:srgbClr val="675E47"/>
                </a:solidFill>
              </a:rPr>
              <a:t>Wieloletni proces prowadzony przez interesariuszy;</a:t>
            </a:r>
          </a:p>
          <a:p>
            <a:pPr marL="0" indent="0" algn="ctr">
              <a:buClr>
                <a:srgbClr val="A9A57C"/>
              </a:buClr>
              <a:buFont typeface="Wingdings 2" pitchFamily="18" charset="2"/>
              <a:buNone/>
            </a:pPr>
            <a:r>
              <a:rPr lang="pl-PL" sz="2400" b="1" dirty="0" smtClean="0">
                <a:solidFill>
                  <a:srgbClr val="675E47"/>
                </a:solidFill>
              </a:rPr>
              <a:t>Działania prowadzone w sposób spójny: wewnętrznie oraz zewnętrznie</a:t>
            </a:r>
            <a:r>
              <a:rPr lang="pl-PL" sz="2400" dirty="0" smtClean="0">
                <a:solidFill>
                  <a:srgbClr val="675E47"/>
                </a:solidFill>
              </a:rPr>
              <a:t>.</a:t>
            </a:r>
          </a:p>
          <a:p>
            <a:pPr algn="ctr">
              <a:buClr>
                <a:srgbClr val="A9A57C"/>
              </a:buClr>
            </a:pPr>
            <a:endParaRPr lang="pl-PL" sz="2400" dirty="0" smtClean="0">
              <a:solidFill>
                <a:srgbClr val="675E47"/>
              </a:solidFill>
            </a:endParaRPr>
          </a:p>
          <a:p>
            <a:pPr algn="ctr">
              <a:buClr>
                <a:srgbClr val="A9A57C"/>
              </a:buClr>
            </a:pPr>
            <a:endParaRPr lang="pl-PL" sz="2400" dirty="0" smtClean="0">
              <a:solidFill>
                <a:srgbClr val="675E47"/>
              </a:solidFill>
            </a:endParaRPr>
          </a:p>
          <a:p>
            <a:pPr algn="ctr">
              <a:buClr>
                <a:srgbClr val="A9A57C"/>
              </a:buClr>
            </a:pPr>
            <a:endParaRPr lang="pl-PL" sz="2400" dirty="0" smtClean="0">
              <a:solidFill>
                <a:srgbClr val="675E47"/>
              </a:solidFill>
            </a:endParaRPr>
          </a:p>
          <a:p>
            <a:pPr marL="0" indent="0" algn="ctr">
              <a:buClr>
                <a:srgbClr val="A9A57C"/>
              </a:buClr>
              <a:buFont typeface="Wingdings 2" pitchFamily="18" charset="2"/>
              <a:buNone/>
            </a:pPr>
            <a:r>
              <a:rPr lang="pl-PL" sz="2400" b="1" dirty="0" smtClean="0">
                <a:solidFill>
                  <a:srgbClr val="675E47"/>
                </a:solidFill>
              </a:rPr>
              <a:t>Lokalny Program Rewitalizacji ujmuje działania w sposób kompleksowy tak, aby nie pomijać aspektu społecznego, ekonomicznego, przestrzennego, technicznego, środowiskowego i kulturowego związanego zarówno z danym obszarem, jak i jego otoczeniem</a:t>
            </a:r>
            <a:r>
              <a:rPr lang="pl-PL" sz="2400" dirty="0" smtClean="0">
                <a:solidFill>
                  <a:srgbClr val="675E47"/>
                </a:solidFill>
              </a:rPr>
              <a:t>. </a:t>
            </a:r>
          </a:p>
          <a:p>
            <a:pPr algn="ctr">
              <a:buClr>
                <a:srgbClr val="A9A57C"/>
              </a:buClr>
            </a:pPr>
            <a:endParaRPr lang="pl-PL" sz="2400" dirty="0">
              <a:solidFill>
                <a:srgbClr val="92D050"/>
              </a:solidFill>
            </a:endParaRPr>
          </a:p>
        </p:txBody>
      </p:sp>
      <p:cxnSp>
        <p:nvCxnSpPr>
          <p:cNvPr id="8" name="Łącznik prosty 7"/>
          <p:cNvCxnSpPr/>
          <p:nvPr/>
        </p:nvCxnSpPr>
        <p:spPr>
          <a:xfrm>
            <a:off x="5043488" y="3314700"/>
            <a:ext cx="60579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29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4294967295"/>
            <p:extLst>
              <p:ext uri="{D42A27DB-BD31-4B8C-83A1-F6EECF244321}">
                <p14:modId xmlns:p14="http://schemas.microsoft.com/office/powerpoint/2010/main" val="358697302"/>
              </p:ext>
            </p:extLst>
          </p:nvPr>
        </p:nvGraphicFramePr>
        <p:xfrm>
          <a:off x="442913" y="900113"/>
          <a:ext cx="1174908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rostokąt 7"/>
          <p:cNvSpPr/>
          <p:nvPr/>
        </p:nvSpPr>
        <p:spPr>
          <a:xfrm>
            <a:off x="1870277" y="0"/>
            <a:ext cx="8894358" cy="646331"/>
          </a:xfrm>
          <a:prstGeom prst="rect">
            <a:avLst/>
          </a:prstGeom>
        </p:spPr>
        <p:txBody>
          <a:bodyPr wrap="none">
            <a:spAutoFit/>
          </a:bodyPr>
          <a:lstStyle/>
          <a:p>
            <a:r>
              <a:rPr lang="pl-PL" altLang="pl-PL" sz="3600" b="1" dirty="0">
                <a:solidFill>
                  <a:schemeClr val="accent1"/>
                </a:solidFill>
              </a:rPr>
              <a:t>Elementy tworzenia Programu Rewitalizacji</a:t>
            </a:r>
            <a:endParaRPr lang="pl-PL" sz="3600" dirty="0">
              <a:solidFill>
                <a:schemeClr val="accent1"/>
              </a:solidFill>
            </a:endParaRPr>
          </a:p>
        </p:txBody>
      </p:sp>
    </p:spTree>
    <p:extLst>
      <p:ext uri="{BB962C8B-B14F-4D97-AF65-F5344CB8AC3E}">
        <p14:creationId xmlns:p14="http://schemas.microsoft.com/office/powerpoint/2010/main" val="34389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8000" b="1" dirty="0" smtClean="0"/>
              <a:t>Obszar rewitalizacji</a:t>
            </a:r>
            <a:endParaRPr lang="pl-PL" sz="8000" b="1" dirty="0"/>
          </a:p>
        </p:txBody>
      </p:sp>
      <p:sp>
        <p:nvSpPr>
          <p:cNvPr id="3" name="Podtytuł 2"/>
          <p:cNvSpPr>
            <a:spLocks noGrp="1"/>
          </p:cNvSpPr>
          <p:nvPr>
            <p:ph type="subTitle" idx="1"/>
          </p:nvPr>
        </p:nvSpPr>
        <p:spPr/>
        <p:txBody>
          <a:bodyPr/>
          <a:lstStyle/>
          <a:p>
            <a:r>
              <a:rPr lang="pl-PL" dirty="0" smtClean="0"/>
              <a:t> </a:t>
            </a:r>
            <a:endParaRPr lang="pl-PL" dirty="0"/>
          </a:p>
        </p:txBody>
      </p:sp>
      <p:sp>
        <p:nvSpPr>
          <p:cNvPr id="5" name="Prostokąt 4"/>
          <p:cNvSpPr/>
          <p:nvPr/>
        </p:nvSpPr>
        <p:spPr>
          <a:xfrm>
            <a:off x="9229725" y="642938"/>
            <a:ext cx="2962275" cy="552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FFFF"/>
              </a:solidFill>
            </a:endParaRPr>
          </a:p>
        </p:txBody>
      </p:sp>
      <p:pic>
        <p:nvPicPr>
          <p:cNvPr id="7" name="Obraz 6"/>
          <p:cNvPicPr/>
          <p:nvPr/>
        </p:nvPicPr>
        <p:blipFill>
          <a:blip r:embed="rId2" cstate="print"/>
          <a:srcRect t="5357"/>
          <a:stretch>
            <a:fillRect/>
          </a:stretch>
        </p:blipFill>
        <p:spPr bwMode="auto">
          <a:xfrm>
            <a:off x="9460706" y="3911897"/>
            <a:ext cx="2497932" cy="1672749"/>
          </a:xfrm>
          <a:prstGeom prst="rect">
            <a:avLst/>
          </a:prstGeom>
          <a:solidFill>
            <a:srgbClr val="FFFFFF"/>
          </a:solidFill>
          <a:ln w="9525">
            <a:noFill/>
            <a:miter lim="800000"/>
            <a:headEnd/>
            <a:tailEnd/>
          </a:ln>
        </p:spPr>
      </p:pic>
      <p:pic>
        <p:nvPicPr>
          <p:cNvPr id="8" name="Obraz 7" descr="Strona główna - Gmina Błonie"/>
          <p:cNvPicPr/>
          <p:nvPr/>
        </p:nvPicPr>
        <p:blipFill>
          <a:blip r:embed="rId3" cstate="print"/>
          <a:srcRect/>
          <a:stretch>
            <a:fillRect/>
          </a:stretch>
        </p:blipFill>
        <p:spPr bwMode="auto">
          <a:xfrm>
            <a:off x="9941639" y="1605218"/>
            <a:ext cx="1536065" cy="1685905"/>
          </a:xfrm>
          <a:prstGeom prst="rect">
            <a:avLst/>
          </a:prstGeom>
          <a:noFill/>
          <a:ln w="9525">
            <a:noFill/>
            <a:miter lim="800000"/>
            <a:headEnd/>
            <a:tailEnd/>
          </a:ln>
        </p:spPr>
      </p:pic>
    </p:spTree>
    <p:extLst>
      <p:ext uri="{BB962C8B-B14F-4D97-AF65-F5344CB8AC3E}">
        <p14:creationId xmlns:p14="http://schemas.microsoft.com/office/powerpoint/2010/main" val="146500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smtClean="0"/>
              <a:t>Obszar rewitalizacji</a:t>
            </a:r>
            <a:endParaRPr lang="pl-PL" sz="4000" b="1" dirty="0"/>
          </a:p>
        </p:txBody>
      </p:sp>
      <p:sp>
        <p:nvSpPr>
          <p:cNvPr id="3" name="Symbol zastępczy zawartości 2"/>
          <p:cNvSpPr>
            <a:spLocks noGrp="1"/>
          </p:cNvSpPr>
          <p:nvPr>
            <p:ph idx="1"/>
          </p:nvPr>
        </p:nvSpPr>
        <p:spPr/>
        <p:txBody>
          <a:bodyPr>
            <a:normAutofit/>
          </a:bodyPr>
          <a:lstStyle/>
          <a:p>
            <a:pPr marL="0" indent="0" algn="ctr">
              <a:buNone/>
            </a:pPr>
            <a:r>
              <a:rPr lang="pl-PL" sz="2400" b="1" dirty="0"/>
              <a:t>Do ulic o </a:t>
            </a:r>
            <a:r>
              <a:rPr lang="pl-PL" sz="2400" b="1" dirty="0" smtClean="0"/>
              <a:t>największej </a:t>
            </a:r>
            <a:r>
              <a:rPr lang="pl-PL" sz="2400" b="1" dirty="0"/>
              <a:t>liczbie zjawisk problemowych należą: </a:t>
            </a:r>
            <a:endParaRPr lang="pl-PL" sz="2400" b="1" dirty="0" smtClean="0"/>
          </a:p>
          <a:p>
            <a:pPr marL="0" indent="0" algn="ctr">
              <a:buNone/>
            </a:pPr>
            <a:endParaRPr lang="pl-PL" sz="2400" b="1" dirty="0" smtClean="0"/>
          </a:p>
          <a:p>
            <a:pPr marL="0" indent="0" algn="ctr">
              <a:buNone/>
            </a:pPr>
            <a:r>
              <a:rPr lang="pl-PL" sz="2400" b="1" dirty="0" smtClean="0"/>
              <a:t>Jana </a:t>
            </a:r>
            <a:r>
              <a:rPr lang="pl-PL" sz="2400" b="1" dirty="0"/>
              <a:t>Pawła II, </a:t>
            </a:r>
            <a:r>
              <a:rPr lang="pl-PL" sz="2400" b="1" dirty="0" smtClean="0"/>
              <a:t>11 </a:t>
            </a:r>
            <a:r>
              <a:rPr lang="pl-PL" sz="2400" b="1" dirty="0"/>
              <a:t>listopada, </a:t>
            </a:r>
            <a:r>
              <a:rPr lang="pl-PL" sz="2400" b="1" dirty="0" smtClean="0"/>
              <a:t>Harcerska</a:t>
            </a:r>
            <a:r>
              <a:rPr lang="pl-PL" sz="2400" b="1" dirty="0"/>
              <a:t>, Sienkiewicza, Słowackiego, Towarowa, Zapomniana, Fabryczna, Kościuszki, Nowomiejska, Sowińskiego, Cicha, Grodziska, Legionów, Mickiewicza, Narutowicza, Nowa, Nowakowskiego, Ogrodowa, Piłsudskiego, Powstańców, Rynek, Targowa, Wąska.</a:t>
            </a:r>
          </a:p>
        </p:txBody>
      </p:sp>
      <p:pic>
        <p:nvPicPr>
          <p:cNvPr id="4" name="Obraz 3"/>
          <p:cNvPicPr/>
          <p:nvPr/>
        </p:nvPicPr>
        <p:blipFill>
          <a:blip r:embed="rId2">
            <a:extLst>
              <a:ext uri="{28A0092B-C50C-407E-A947-70E740481C1C}">
                <a14:useLocalDpi xmlns:a14="http://schemas.microsoft.com/office/drawing/2010/main" val="0"/>
              </a:ext>
            </a:extLst>
          </a:blip>
          <a:srcRect/>
          <a:stretch>
            <a:fillRect/>
          </a:stretch>
        </p:blipFill>
        <p:spPr bwMode="auto">
          <a:xfrm>
            <a:off x="4315776" y="200025"/>
            <a:ext cx="5760720" cy="457200"/>
          </a:xfrm>
          <a:prstGeom prst="rect">
            <a:avLst/>
          </a:prstGeom>
          <a:noFill/>
          <a:ln>
            <a:noFill/>
          </a:ln>
        </p:spPr>
      </p:pic>
    </p:spTree>
    <p:extLst>
      <p:ext uri="{BB962C8B-B14F-4D97-AF65-F5344CB8AC3E}">
        <p14:creationId xmlns:p14="http://schemas.microsoft.com/office/powerpoint/2010/main" val="213092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85739" y="657225"/>
            <a:ext cx="2428874" cy="556889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solidFill>
                  <a:srgbClr val="FFFFFF"/>
                </a:solidFill>
              </a:rPr>
              <a:t>Centrum miasta</a:t>
            </a:r>
            <a:endParaRPr lang="pl-PL" sz="4400" b="1" dirty="0">
              <a:solidFill>
                <a:srgbClr val="FFFFFF"/>
              </a:solidFill>
            </a:endParaRPr>
          </a:p>
        </p:txBody>
      </p:sp>
      <p:sp>
        <p:nvSpPr>
          <p:cNvPr id="2" name="Prostokąt 1"/>
          <p:cNvSpPr/>
          <p:nvPr/>
        </p:nvSpPr>
        <p:spPr>
          <a:xfrm>
            <a:off x="2933699" y="1702732"/>
            <a:ext cx="8524875" cy="3477875"/>
          </a:xfrm>
          <a:prstGeom prst="rect">
            <a:avLst/>
          </a:prstGeom>
        </p:spPr>
        <p:txBody>
          <a:bodyPr wrap="square">
            <a:spAutoFit/>
          </a:bodyPr>
          <a:lstStyle/>
          <a:p>
            <a:pPr algn="ctr"/>
            <a:r>
              <a:rPr lang="pl-PL" sz="2000" b="1" dirty="0" smtClean="0">
                <a:solidFill>
                  <a:schemeClr val="tx1">
                    <a:lumMod val="50000"/>
                    <a:lumOff val="50000"/>
                  </a:schemeClr>
                </a:solidFill>
              </a:rPr>
              <a:t>Obecny stan strukturalno-przestrzenny centrum miasta nie spełnia funkcji, które są istotne dla funkcjonowania gminy i miasta. Obecnie w obszarze tym brakuje atrakcyjnej oferty usługowo-handlowej. Zanikanie funkcji centrum miasta jest wynikiem zjawiska suburbanizacji. Postępująca dezintegracja społeczna oraz zanikająca świadomość poczucia tożsamości lokalnej powoduje wzrost natężenia problemów społecznych. Proces rewitalizacji będzie miał za zadanie przywrócić centrum miasta Błonie znaczenie istotnego ośrodka gospodarczego oraz kulturalno-rozrywkowego gminy. Dodatkowo na terenie centrum znajdują się obiekty zabytkowe stanowiące dziedzictwo historyczno-kulturowe regionu, których zachowanie i renowacja podniesie atrakcyjność turystyczną miasta i gminy.</a:t>
            </a:r>
            <a:endParaRPr lang="pl-PL" sz="2000" b="1" dirty="0">
              <a:solidFill>
                <a:schemeClr val="tx1">
                  <a:lumMod val="50000"/>
                  <a:lumOff val="50000"/>
                </a:schemeClr>
              </a:solidFill>
            </a:endParaRPr>
          </a:p>
        </p:txBody>
      </p:sp>
      <p:pic>
        <p:nvPicPr>
          <p:cNvPr id="7" name="Obraz 6"/>
          <p:cNvPicPr/>
          <p:nvPr/>
        </p:nvPicPr>
        <p:blipFill>
          <a:blip r:embed="rId2">
            <a:extLst>
              <a:ext uri="{28A0092B-C50C-407E-A947-70E740481C1C}">
                <a14:useLocalDpi xmlns:a14="http://schemas.microsoft.com/office/drawing/2010/main" val="0"/>
              </a:ext>
            </a:extLst>
          </a:blip>
          <a:srcRect/>
          <a:stretch>
            <a:fillRect/>
          </a:stretch>
        </p:blipFill>
        <p:spPr bwMode="auto">
          <a:xfrm>
            <a:off x="4315776" y="200025"/>
            <a:ext cx="5760720" cy="457200"/>
          </a:xfrm>
          <a:prstGeom prst="rect">
            <a:avLst/>
          </a:prstGeom>
          <a:noFill/>
          <a:ln>
            <a:noFill/>
          </a:ln>
        </p:spPr>
      </p:pic>
    </p:spTree>
    <p:extLst>
      <p:ext uri="{BB962C8B-B14F-4D97-AF65-F5344CB8AC3E}">
        <p14:creationId xmlns:p14="http://schemas.microsoft.com/office/powerpoint/2010/main" val="176812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85739" y="657225"/>
            <a:ext cx="2428874" cy="556889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FFFFFF"/>
                </a:solidFill>
              </a:rPr>
              <a:t>Tereny osiedli mieszkaniowych oraz tereny zielone</a:t>
            </a:r>
          </a:p>
        </p:txBody>
      </p:sp>
      <p:sp>
        <p:nvSpPr>
          <p:cNvPr id="2" name="Prostokąt 1"/>
          <p:cNvSpPr/>
          <p:nvPr/>
        </p:nvSpPr>
        <p:spPr>
          <a:xfrm>
            <a:off x="3114675" y="1856620"/>
            <a:ext cx="7800975" cy="3170099"/>
          </a:xfrm>
          <a:prstGeom prst="rect">
            <a:avLst/>
          </a:prstGeom>
        </p:spPr>
        <p:txBody>
          <a:bodyPr wrap="square">
            <a:spAutoFit/>
          </a:bodyPr>
          <a:lstStyle/>
          <a:p>
            <a:pPr indent="450215" algn="ctr">
              <a:spcAft>
                <a:spcPts val="0"/>
              </a:spcAft>
            </a:pPr>
            <a:r>
              <a:rPr lang="pl-PL" sz="2000" b="1" dirty="0" smtClean="0">
                <a:solidFill>
                  <a:schemeClr val="tx1">
                    <a:lumMod val="50000"/>
                    <a:lumOff val="50000"/>
                  </a:schemeClr>
                </a:solidFill>
                <a:effectLst/>
                <a:ea typeface="Calibri" panose="020F0502020204030204" pitchFamily="34" charset="0"/>
                <a:cs typeface="Arial" panose="020B0604020202020204" pitchFamily="34" charset="0"/>
              </a:rPr>
              <a:t>W wyznaczonym obszarze zidentyfikowano braki w infrastrukturze mieszkaniowej, w zakresie złego stanu infrastruktury budynków oraz niskiej jakości przestrzeni publicznych. W związku z niezagospodarowaniem części terenów znajdujących się w pobliżu osiedli mieszkaniowych brakuje miejsc integracji społecznej oraz przestrzeni dla organizacji wydarzeń kulturalno-rozrywkowych. Przywrócenie przestrzeniom publicznym funkcji miejsca spotkań, integracji kulturalnej sportu i rozrywki wpłynie znacząco na poprawę jakości życia mieszkańców i zwiększy atrakcyjność turystyczną regionu. </a:t>
            </a:r>
            <a:endParaRPr lang="pl-PL" sz="2000" b="1" dirty="0">
              <a:solidFill>
                <a:schemeClr val="tx1">
                  <a:lumMod val="50000"/>
                  <a:lumOff val="50000"/>
                </a:schemeClr>
              </a:solidFill>
              <a:effectLst/>
              <a:ea typeface="Calibri" panose="020F0502020204030204" pitchFamily="34" charset="0"/>
              <a:cs typeface="Arial" panose="020B0604020202020204" pitchFamily="34" charset="0"/>
            </a:endParaRPr>
          </a:p>
        </p:txBody>
      </p:sp>
      <p:pic>
        <p:nvPicPr>
          <p:cNvPr id="8" name="Obraz 7"/>
          <p:cNvPicPr/>
          <p:nvPr/>
        </p:nvPicPr>
        <p:blipFill>
          <a:blip r:embed="rId2">
            <a:extLst>
              <a:ext uri="{28A0092B-C50C-407E-A947-70E740481C1C}">
                <a14:useLocalDpi xmlns:a14="http://schemas.microsoft.com/office/drawing/2010/main" val="0"/>
              </a:ext>
            </a:extLst>
          </a:blip>
          <a:srcRect/>
          <a:stretch>
            <a:fillRect/>
          </a:stretch>
        </p:blipFill>
        <p:spPr bwMode="auto">
          <a:xfrm>
            <a:off x="4134802" y="200025"/>
            <a:ext cx="5760720" cy="457200"/>
          </a:xfrm>
          <a:prstGeom prst="rect">
            <a:avLst/>
          </a:prstGeom>
          <a:noFill/>
          <a:ln>
            <a:noFill/>
          </a:ln>
        </p:spPr>
      </p:pic>
    </p:spTree>
    <p:extLst>
      <p:ext uri="{BB962C8B-B14F-4D97-AF65-F5344CB8AC3E}">
        <p14:creationId xmlns:p14="http://schemas.microsoft.com/office/powerpoint/2010/main" val="1581966132"/>
      </p:ext>
    </p:extLst>
  </p:cSld>
  <p:clrMapOvr>
    <a:masterClrMapping/>
  </p:clrMapOvr>
</p:sld>
</file>

<file path=ppt/theme/theme1.xml><?xml version="1.0" encoding="utf-8"?>
<a:theme xmlns:a="http://schemas.openxmlformats.org/drawingml/2006/main" name="Ramka">
  <a:themeElements>
    <a:clrScheme name="Ramka">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amka">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mk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39</TotalTime>
  <Words>795</Words>
  <Application>Microsoft Office PowerPoint</Application>
  <PresentationFormat>Panoramiczny</PresentationFormat>
  <Paragraphs>138</Paragraphs>
  <Slides>24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Arial</vt:lpstr>
      <vt:lpstr>Calibri</vt:lpstr>
      <vt:lpstr>Calibri Light</vt:lpstr>
      <vt:lpstr>Corbel</vt:lpstr>
      <vt:lpstr>Times New Roman</vt:lpstr>
      <vt:lpstr>Wingdings 2</vt:lpstr>
      <vt:lpstr>Ramka</vt:lpstr>
      <vt:lpstr>Aktualizacja Lokalnego Programu Rewitalizacji Gminy Błonie do roku 2023</vt:lpstr>
      <vt:lpstr>PLAN SPOTKANIA</vt:lpstr>
      <vt:lpstr>Podstawowe pojęcia</vt:lpstr>
      <vt:lpstr>Prezentacja programu PowerPoint</vt:lpstr>
      <vt:lpstr>Prezentacja programu PowerPoint</vt:lpstr>
      <vt:lpstr>Obszar rewitalizacji</vt:lpstr>
      <vt:lpstr>Obszar rewitalizacji</vt:lpstr>
      <vt:lpstr>Prezentacja programu PowerPoint</vt:lpstr>
      <vt:lpstr>Prezentacja programu PowerPoint</vt:lpstr>
      <vt:lpstr>Prezentacja programu PowerPoint</vt:lpstr>
      <vt:lpstr>Prezentacja programu PowerPoint</vt:lpstr>
      <vt:lpstr>Misja, wizja i cele rewitalizacji</vt:lpstr>
      <vt:lpstr>WIZJA</vt:lpstr>
      <vt:lpstr>MISJA</vt:lpstr>
      <vt:lpstr>Prezentacja programu PowerPoint</vt:lpstr>
      <vt:lpstr>ASPEKT GOSPODARCZO-EKONOMICZNY</vt:lpstr>
      <vt:lpstr>ASPEKT SPOŁECZNY</vt:lpstr>
      <vt:lpstr>ASPEKT PRZESTRZENNO-URBANISTYCZNY</vt:lpstr>
      <vt:lpstr>Warsztaty</vt:lpstr>
      <vt:lpstr>ROZWÓJ OBSZARU REWITALIZACJI</vt:lpstr>
      <vt:lpstr>NEGATYWNE ZJAWISKA I SZANSE </vt:lpstr>
      <vt:lpstr>Prezentacja programu PowerPoint</vt:lpstr>
      <vt:lpstr>Dziękujemy za uwagę</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Gminny Program Rewitalizacji Gminy Ostrów Mazowiecka</dc:title>
  <dc:creator>eu consult</dc:creator>
  <cp:lastModifiedBy>Krzysiek</cp:lastModifiedBy>
  <cp:revision>6</cp:revision>
  <dcterms:created xsi:type="dcterms:W3CDTF">2016-09-19T05:53:31Z</dcterms:created>
  <dcterms:modified xsi:type="dcterms:W3CDTF">2016-09-19T07:42:19Z</dcterms:modified>
</cp:coreProperties>
</file>